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y="6858000" cx="12192000"/>
  <p:notesSz cx="6797675" cy="9926625"/>
  <p:embeddedFontLst>
    <p:embeddedFont>
      <p:font typeface="Quattrocento Sans"/>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84" roundtripDataSignature="AMtx7mgcNrN+JcUNpbt0R1GavhzM3+U6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customschemas.google.com/relationships/presentationmetadata" Target="metadata"/><Relationship Id="rId83" Type="http://schemas.openxmlformats.org/officeDocument/2006/relationships/font" Target="fonts/QuattrocentoSans-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QuattrocentoSans-regular.fntdata"/><Relationship Id="rId82" Type="http://schemas.openxmlformats.org/officeDocument/2006/relationships/font" Target="fonts/QuattrocentoSans-italic.fntdata"/><Relationship Id="rId81"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 Abduction Convention is a forum selection treaty.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It doesn’t determine jurisdiction.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It provides for the prompt physical return of the child to the child’s state of habitual residence (which I will call the  home state)  because the courts in the home state  are best placed to determine what is in the best interests of the particular.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7" name="Google Shape;187;p10: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Central Authority is the most important part of implementing the Abduction. It is also the hardest working component and its tasks are described in the Convention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If you don’t have a properly functioning Central Authority you wont have a properly functioning Abduction convention.  </a:t>
            </a:r>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194" name="Google Shape;194;p1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 commend to you the Permanent Bureau’s Guide to Good Practice for Central Authority’s under the 1980 Convention.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Even if you are not part of a Central Authority you should read it to know what Central Authorities are expected to do and what their reasonable requirements are. </a:t>
            </a:r>
            <a:endParaRPr sz="1600"/>
          </a:p>
        </p:txBody>
      </p:sp>
      <p:sp>
        <p:nvSpPr>
          <p:cNvPr id="201" name="Google Shape;201;p1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A core requirement  of the Abduction Convention is that the process must operate expeditiously. It is a hot pursuit remedy designed to replace the child into his/her home state so parenting arrangements can be worked out either by practice, by agreement or by decision of a court to which booth parents have access have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procedure:</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 left behind parent contacts the Central Authority in his country and provides all details in a long prescribed form. If the CA is satisfied that it looks like the child has been  wrongfully removed or retained it sends the request to the CA in the state in which the child is.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If the CA in the country to which the child is present  is satisfied that it looks like a wrongful removal  or retention, it will either authorise proceedings to be taken for the child to be returned or take the proceedings itself. It varies from state to state. The CA do not charge the left behind parent for its services although in some countries left behind parents must pay lawyers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It is intended that the return procedure will be concluded by the courts in the requested state (where the child is) within 6 weeks.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time frame of 42 days is aspirational for most contracting states including Australia.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Contracting States who have the best time records include the United Kingdom, Germany and the Netherlands. </a:t>
            </a:r>
            <a:endParaRPr sz="1600"/>
          </a:p>
        </p:txBody>
      </p:sp>
      <p:sp>
        <p:nvSpPr>
          <p:cNvPr id="210" name="Google Shape;210;p1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  Abduction Convention must have entered into force between the Contracting State that seeks the return of the child and the Contracting State in which the child is physically present.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removal or retentions must be  </a:t>
            </a:r>
            <a:r>
              <a:rPr i="1" lang="en-AU" sz="1600"/>
              <a:t>wrongfu</a:t>
            </a:r>
            <a:r>
              <a:rPr lang="en-AU" sz="1600"/>
              <a:t>l within the meaning of Art 3.</a:t>
            </a:r>
            <a:endParaRPr sz="1600"/>
          </a:p>
        </p:txBody>
      </p:sp>
      <p:sp>
        <p:nvSpPr>
          <p:cNvPr id="217" name="Google Shape;217;p14: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The removal or retention is wrongful where it is in breach of </a:t>
            </a:r>
            <a:r>
              <a:rPr i="1" lang="en-AU" sz="1600"/>
              <a:t> a persons right to determine where the child should live</a:t>
            </a:r>
            <a:endParaRPr sz="1600"/>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 Retention and removal are mutually exclusive concepts. Retention occurs when the removal has been consensual but the child hasn’t been returned.</a:t>
            </a:r>
            <a:endParaRPr/>
          </a:p>
        </p:txBody>
      </p:sp>
      <p:sp>
        <p:nvSpPr>
          <p:cNvPr id="225" name="Google Shape;225;p1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AU" sz="1600"/>
              <a:t>Now these are the defining articles for a wrongful removal or retention. I wont take it further because it’s a huge topic. </a:t>
            </a:r>
            <a:endParaRPr/>
          </a:p>
          <a:p>
            <a:pPr indent="0" lvl="0" marL="0" rtl="0" algn="l">
              <a:spcBef>
                <a:spcPts val="0"/>
              </a:spcBef>
              <a:spcAft>
                <a:spcPts val="0"/>
              </a:spcAft>
              <a:buNone/>
            </a:pPr>
            <a:r>
              <a:t/>
            </a:r>
            <a:endParaRPr i="1" sz="1600"/>
          </a:p>
          <a:p>
            <a:pPr indent="0" lvl="0" marL="0" rtl="0" algn="l">
              <a:spcBef>
                <a:spcPts val="0"/>
              </a:spcBef>
              <a:spcAft>
                <a:spcPts val="0"/>
              </a:spcAft>
              <a:buNone/>
            </a:pPr>
            <a:r>
              <a:rPr i="1" lang="en-AU" sz="1600"/>
              <a:t>Incoming states receive education about how the convention applies. </a:t>
            </a:r>
            <a:endParaRPr/>
          </a:p>
          <a:p>
            <a:pPr indent="0" lvl="0" marL="0" rtl="0" algn="l">
              <a:spcBef>
                <a:spcPts val="0"/>
              </a:spcBef>
              <a:spcAft>
                <a:spcPts val="0"/>
              </a:spcAft>
              <a:buNone/>
            </a:pPr>
            <a:r>
              <a:t/>
            </a:r>
            <a:endParaRPr i="1" sz="1600"/>
          </a:p>
          <a:p>
            <a:pPr indent="0" lvl="0" marL="0" rtl="0" algn="l">
              <a:spcBef>
                <a:spcPts val="0"/>
              </a:spcBef>
              <a:spcAft>
                <a:spcPts val="0"/>
              </a:spcAft>
              <a:buNone/>
            </a:pPr>
            <a:r>
              <a:rPr i="1" lang="en-AU" sz="1600"/>
              <a:t>Education for judges is by judges from other contracting states. </a:t>
            </a:r>
            <a:endParaRPr/>
          </a:p>
          <a:p>
            <a:pPr indent="0" lvl="0" marL="0" rtl="0" algn="l">
              <a:spcBef>
                <a:spcPts val="0"/>
              </a:spcBef>
              <a:spcAft>
                <a:spcPts val="0"/>
              </a:spcAft>
              <a:buNone/>
            </a:pPr>
            <a:r>
              <a:t/>
            </a:r>
            <a:endParaRPr i="1" sz="1600"/>
          </a:p>
          <a:p>
            <a:pPr indent="0" lvl="0" marL="0" rtl="0" algn="l">
              <a:spcBef>
                <a:spcPts val="0"/>
              </a:spcBef>
              <a:spcAft>
                <a:spcPts val="0"/>
              </a:spcAft>
              <a:buNone/>
            </a:pPr>
            <a:r>
              <a:rPr i="1" lang="en-AU" sz="1600"/>
              <a:t>Guidance and education for CA is provided by successful CA’s </a:t>
            </a:r>
            <a:endParaRPr/>
          </a:p>
          <a:p>
            <a:pPr indent="0" lvl="0" marL="0" rtl="0" algn="l">
              <a:spcBef>
                <a:spcPts val="0"/>
              </a:spcBef>
              <a:spcAft>
                <a:spcPts val="0"/>
              </a:spcAft>
              <a:buNone/>
            </a:pPr>
            <a:r>
              <a:t/>
            </a:r>
            <a:endParaRPr i="1" sz="1600"/>
          </a:p>
          <a:p>
            <a:pPr indent="0" lvl="0" marL="0" rtl="0" algn="l">
              <a:spcBef>
                <a:spcPts val="0"/>
              </a:spcBef>
              <a:spcAft>
                <a:spcPts val="0"/>
              </a:spcAft>
              <a:buNone/>
            </a:pPr>
            <a:r>
              <a:rPr lang="en-AU" sz="1600"/>
              <a:t> I worked extensively with Japan before and after it signed on to the Abduction.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 was pleased to go to South Korea some years ago and to present to judges, the CA, the legal profession and the public.</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Last year I participated in education of Ukrainian judges.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Next March, I may go to a country which has been a contracting state to iAbduction Convention  for 20 years but whose Hague judge has asked for intensive education for judges.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Please know implementing the conventions you are not alone. You can call upon the experience, guidance and advice from contracting states around the world and often that advice is only a telephone call away.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We in the convention are a community.</a:t>
            </a:r>
            <a:endParaRPr/>
          </a:p>
        </p:txBody>
      </p:sp>
      <p:sp>
        <p:nvSpPr>
          <p:cNvPr id="232" name="Google Shape;232;p16: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AU" sz="1600"/>
              <a:t>a wrongful removal or retention is not an </a:t>
            </a:r>
            <a:r>
              <a:rPr i="1" lang="en-AU" sz="1600"/>
              <a:t>unlawful act</a:t>
            </a:r>
            <a:r>
              <a:rPr lang="en-AU" sz="1600"/>
              <a:t>.</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Neither Convention criminalises parents’ activities.</a:t>
            </a:r>
            <a:endParaRPr/>
          </a:p>
          <a:p>
            <a:pPr indent="0" lvl="0" marL="0" marR="0" rtl="0" algn="l">
              <a:lnSpc>
                <a:spcPct val="100000"/>
              </a:lnSpc>
              <a:spcBef>
                <a:spcPts val="0"/>
              </a:spcBef>
              <a:spcAft>
                <a:spcPts val="0"/>
              </a:spcAft>
              <a:buClr>
                <a:schemeClr val="dk1"/>
              </a:buClr>
              <a:buSzPts val="1200"/>
              <a:buFont typeface="Calibri"/>
              <a:buNone/>
            </a:pPr>
            <a:r>
              <a:rPr lang="en-AU"/>
              <a:t> </a:t>
            </a:r>
            <a:endParaRPr/>
          </a:p>
        </p:txBody>
      </p:sp>
      <p:sp>
        <p:nvSpPr>
          <p:cNvPr id="239" name="Google Shape;239;p17: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Once a removal is characterised as wrongful, it is necessary to determine whether the application for return has been made within 12 months of the date of wrongful removal or retention -</a:t>
            </a:r>
            <a:endParaRPr/>
          </a:p>
          <a:p>
            <a:pPr indent="0" lvl="0" marL="0" rtl="0" algn="l">
              <a:spcBef>
                <a:spcPts val="0"/>
              </a:spcBef>
              <a:spcAft>
                <a:spcPts val="0"/>
              </a:spcAft>
              <a:buNone/>
            </a:pPr>
            <a:r>
              <a:rPr lang="en-AU" sz="1600"/>
              <a:t> </a:t>
            </a:r>
            <a:endParaRPr/>
          </a:p>
          <a:p>
            <a:pPr indent="0" lvl="0" marL="0" rtl="0" algn="l">
              <a:spcBef>
                <a:spcPts val="0"/>
              </a:spcBef>
              <a:spcAft>
                <a:spcPts val="0"/>
              </a:spcAft>
              <a:buNone/>
            </a:pPr>
            <a:r>
              <a:rPr lang="en-AU" sz="1600"/>
              <a:t>If the return application is filed in the court in the state of the child’s presence within 12 monthss return of the child is mandatory and must be prompt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If the return application is brought more than a year after the wrongful removal or retention, the child must be returned unless it is demonstrated that the chid is now settled in his or her new environment.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Please note that the  12 months starts to run from the date of wrongful removal or retention and not from the date at which the requesting party became aware of the removal or retention or the whereabouts of the child. </a:t>
            </a:r>
            <a:endParaRPr sz="1600"/>
          </a:p>
        </p:txBody>
      </p:sp>
      <p:sp>
        <p:nvSpPr>
          <p:cNvPr id="246" name="Google Shape;246;p18: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9: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There are exceptions to return.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first is if the left-behind parent was not exercising rights of custody or the removal or retention was not in breach of those rights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second is that the requesting parent consented or subsequently acquiesced to the removal or retention. </a:t>
            </a:r>
            <a:endParaRPr/>
          </a:p>
          <a:p>
            <a:pPr indent="0" lvl="0" marL="0" rtl="0" algn="l">
              <a:spcBef>
                <a:spcPts val="0"/>
              </a:spcBef>
              <a:spcAft>
                <a:spcPts val="0"/>
              </a:spcAft>
              <a:buNone/>
            </a:pPr>
            <a:r>
              <a:rPr lang="en-AU" sz="1600"/>
              <a:t> </a:t>
            </a:r>
            <a:endParaRPr/>
          </a:p>
          <a:p>
            <a:pPr indent="0" lvl="0" marL="0" rtl="0" algn="l">
              <a:spcBef>
                <a:spcPts val="0"/>
              </a:spcBef>
              <a:spcAft>
                <a:spcPts val="0"/>
              </a:spcAft>
              <a:buNone/>
            </a:pPr>
            <a:r>
              <a:rPr lang="en-AU" sz="1600"/>
              <a:t>Third,  the return would </a:t>
            </a:r>
            <a:r>
              <a:rPr b="0" lang="en-AU" sz="1600"/>
              <a:t>expose the child to a grave risk of  physical harm or psychological harm </a:t>
            </a:r>
            <a:r>
              <a:rPr lang="en-AU" sz="1600"/>
              <a:t>or otherwise place them </a:t>
            </a:r>
            <a:r>
              <a:rPr b="0" lang="en-AU" sz="1600"/>
              <a:t>in an intolerable situation. </a:t>
            </a:r>
            <a:endParaRPr/>
          </a:p>
          <a:p>
            <a:pPr indent="0" lvl="0" marL="0" rtl="0" algn="l">
              <a:spcBef>
                <a:spcPts val="0"/>
              </a:spcBef>
              <a:spcAft>
                <a:spcPts val="0"/>
              </a:spcAft>
              <a:buNone/>
            </a:pPr>
            <a:r>
              <a:rPr b="0" lang="en-AU" sz="1600"/>
              <a:t> </a:t>
            </a:r>
            <a:endParaRPr/>
          </a:p>
          <a:p>
            <a:pPr indent="0" lvl="0" marL="0" rtl="0" algn="l">
              <a:spcBef>
                <a:spcPts val="0"/>
              </a:spcBef>
              <a:spcAft>
                <a:spcPts val="0"/>
              </a:spcAft>
              <a:buNone/>
            </a:pPr>
            <a:r>
              <a:rPr b="0" lang="en-AU" sz="1600"/>
              <a:t>Fourth, that the child objects to return and is mature enough to have his or her  views taken into account.. </a:t>
            </a:r>
            <a:endParaRPr/>
          </a:p>
          <a:p>
            <a:pPr indent="0" lvl="0" marL="0" rtl="0" algn="l">
              <a:spcBef>
                <a:spcPts val="0"/>
              </a:spcBef>
              <a:spcAft>
                <a:spcPts val="0"/>
              </a:spcAft>
              <a:buNone/>
            </a:pPr>
            <a:r>
              <a:rPr b="0" lang="en-AU" sz="1600"/>
              <a:t> </a:t>
            </a:r>
            <a:endParaRPr/>
          </a:p>
          <a:p>
            <a:pPr indent="0" lvl="0" marL="0" rtl="0" algn="l">
              <a:spcBef>
                <a:spcPts val="0"/>
              </a:spcBef>
              <a:spcAft>
                <a:spcPts val="0"/>
              </a:spcAft>
              <a:buNone/>
            </a:pPr>
            <a:r>
              <a:rPr b="0" lang="en-AU" sz="1600"/>
              <a:t>Finally, an exception to return is if a return would be contrary to fundamental principles of freedom and human rights of the state to which the child has been taken.  </a:t>
            </a:r>
            <a:endParaRPr b="0" sz="1600"/>
          </a:p>
        </p:txBody>
      </p:sp>
      <p:sp>
        <p:nvSpPr>
          <p:cNvPr id="254" name="Google Shape;254;p19: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Thank you madam chair.</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Greetings from Australia. Thank you to our hosts and to the Permanent Bureau  inviting me to present today.</a:t>
            </a:r>
            <a:endParaRPr sz="1600"/>
          </a:p>
        </p:txBody>
      </p:sp>
      <p:sp>
        <p:nvSpPr>
          <p:cNvPr id="114" name="Google Shape;114;p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0: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Return is to the requesting state. It is not a return of the child to the applicant who seeks return or the place within the requesting state at which the child used to reside. </a:t>
            </a:r>
            <a:endParaRPr sz="1600"/>
          </a:p>
        </p:txBody>
      </p:sp>
      <p:sp>
        <p:nvSpPr>
          <p:cNvPr id="261" name="Google Shape;261;p20: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Depending on how the Abduction Convention is implemented in a Contracting State, the prompt mandatory return can be softened by imposing conditions to return.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Be careful with conditions.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Conditions  should only operate until the courts in the state of habitual residence become regularly seized of the matter.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Conditions must be carefully thought through and not overdone. </a:t>
            </a:r>
            <a:endParaRPr sz="1600"/>
          </a:p>
        </p:txBody>
      </p:sp>
      <p:sp>
        <p:nvSpPr>
          <p:cNvPr id="268" name="Google Shape;268;p2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If an exception is made out, the court has a discretion to refuse return. The best interests of the particular child are relevant at this stage</a:t>
            </a:r>
            <a:r>
              <a:rPr lang="en-AU"/>
              <a:t>. </a:t>
            </a:r>
            <a:endParaRPr/>
          </a:p>
        </p:txBody>
      </p:sp>
      <p:sp>
        <p:nvSpPr>
          <p:cNvPr id="276" name="Google Shape;276;p2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mediation is an accepted feature of Hague return cases even though it is not mentioned in the Abduction Convention.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There is specialised form of mediation that does not delay return proceedings.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Protection Convention specifically refers to mediation in the context of the Central Authorities being required to facilitate agreed solutions for the protection of children or a child’s property by mediation, conciliation or other means.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There is a Guide to Mediation published by the Permanent </a:t>
            </a:r>
            <a:r>
              <a:rPr b="0" lang="en-AU" sz="1600"/>
              <a:t>Bureau. I commend it to you.</a:t>
            </a:r>
            <a:endParaRPr sz="1600"/>
          </a:p>
        </p:txBody>
      </p:sp>
      <p:sp>
        <p:nvSpPr>
          <p:cNvPr id="288" name="Google Shape;288;p2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So there are several  principles for good practice under the Convention.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Experience shows that the Abduction Convention is most effectively implemented within Contracting States which</a:t>
            </a:r>
            <a:r>
              <a:rPr b="1" lang="en-AU" sz="1600"/>
              <a:t> concentrate the jurisdiction to hear return cases to a limited number of courts within that jurisdiction</a:t>
            </a:r>
            <a:r>
              <a:rPr lang="en-AU" sz="1600"/>
              <a:t>. </a:t>
            </a:r>
            <a:endParaRPr sz="1600"/>
          </a:p>
        </p:txBody>
      </p:sp>
      <p:sp>
        <p:nvSpPr>
          <p:cNvPr id="296" name="Google Shape;296;p24: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Finally, I will mention the International Hague Network of Judges.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Any contracting state and indeed states who have not signed or even resolved to definitely adopt the Convention can designate judges to the IHNJ.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Please press the link to a lost pf were more that’s 100 HagueNetwork judges are around the world.</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These judges communicate with one another pursuant to strict guidelines to facilitate the application of both Conventions. They must be sitting judges with experience in Hague matters and currently hear Hague matters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Every contracting state should have one or more than one  Network Judge.</a:t>
            </a:r>
            <a:endParaRPr/>
          </a:p>
        </p:txBody>
      </p:sp>
      <p:sp>
        <p:nvSpPr>
          <p:cNvPr id="303" name="Google Shape;303;p2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6: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These are the Australian Hague Network Judges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 am pleased to see the Network Judges for the Philippines present, Former CJ Leonardo-De Castro , Judge Jose –Clemente and our chair Judge Quimpo-Sale</a:t>
            </a:r>
            <a:endParaRPr sz="1600"/>
          </a:p>
        </p:txBody>
      </p:sp>
      <p:sp>
        <p:nvSpPr>
          <p:cNvPr id="312" name="Google Shape;312;p26: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This is a textbook that is particularly comprehensive although there are many other texts which are good too. </a:t>
            </a:r>
            <a:endParaRPr sz="1600"/>
          </a:p>
        </p:txBody>
      </p:sp>
      <p:sp>
        <p:nvSpPr>
          <p:cNvPr id="321" name="Google Shape;321;p27: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 Permanent Bureau has published a number of Guides to Good Practice which I commend to you. </a:t>
            </a:r>
            <a:endParaRPr sz="1600"/>
          </a:p>
        </p:txBody>
      </p:sp>
      <p:sp>
        <p:nvSpPr>
          <p:cNvPr id="329" name="Google Shape;329;p28: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9: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Now the Protection Convention.</a:t>
            </a:r>
            <a:endParaRPr/>
          </a:p>
          <a:p>
            <a:pPr indent="0" lvl="0" marL="0" rtl="0" algn="l">
              <a:spcBef>
                <a:spcPts val="0"/>
              </a:spcBef>
              <a:spcAft>
                <a:spcPts val="0"/>
              </a:spcAft>
              <a:buNone/>
            </a:pPr>
            <a:r>
              <a:t/>
            </a:r>
            <a:endParaRPr/>
          </a:p>
        </p:txBody>
      </p:sp>
      <p:sp>
        <p:nvSpPr>
          <p:cNvPr id="341" name="Google Shape;341;p29: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These are my own views and do not express the views of my court and I thank those mentioned. </a:t>
            </a:r>
            <a:endParaRPr/>
          </a:p>
          <a:p>
            <a:pPr indent="0" lvl="0" marL="0" rtl="0" algn="l">
              <a:spcBef>
                <a:spcPts val="0"/>
              </a:spcBef>
              <a:spcAft>
                <a:spcPts val="0"/>
              </a:spcAft>
              <a:buNone/>
            </a:pPr>
            <a:r>
              <a:t/>
            </a:r>
            <a:endParaRPr/>
          </a:p>
        </p:txBody>
      </p:sp>
      <p:sp>
        <p:nvSpPr>
          <p:cNvPr id="121" name="Google Shape;121;p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0: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It’s aim is to improve the protection of children in international cases.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It is intended to remove legal and cost barriers confronting families who live across international borders and facilitate families to move from one country to another without having to re-establish legal parenting and related status with each move.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protection convention applies to the child and also the child’s property. I will deal here with the child rather than property.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My example of dealing with a child’s property is a caseI had some years ago.</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mother and child were Australian and lived in Australia. The father resided in France. They spent two months together each year in France and two months in Australia</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died intestate in France. The child was entitled to the proceeds of an insurance policy providing “a court” found that the parents were in a defacto relationship at the time of the father’s  death.</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Primary jurisdiction vested in Australia because the child was habitually resident in Australia. France did not attract any general jurisdiction under other articles.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Article 9 provides that a authority (court) in which property of a child is located or has a substantial connection can ask a court in the country-of habitual; residence to transfer jurisdiction to it on the basis satisfied that it is better placed in the particular case to assess the best interests of the child.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An application was filed by the mother in my court and made its way to me. It attached a translated request from the French Court for a transfer of jurisdiction to which I agreed. I made an order because I agreed that the French court was better placed than an Australian court to assess the best interests of the child and hear the case. It could also make orders enforceable in France vis a vis the insurer. The matter proceeded in France and the child received the money.</a:t>
            </a:r>
            <a:endParaRPr sz="1600"/>
          </a:p>
        </p:txBody>
      </p:sp>
      <p:sp>
        <p:nvSpPr>
          <p:cNvPr id="349" name="Google Shape;349;p30: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 Protection Convention facilities the movement of children internationally, by providing the rules for </a:t>
            </a:r>
            <a:endParaRPr/>
          </a:p>
          <a:p>
            <a:pPr indent="0" lvl="0" marL="0" rtl="0" algn="l">
              <a:spcBef>
                <a:spcPts val="0"/>
              </a:spcBef>
              <a:spcAft>
                <a:spcPts val="0"/>
              </a:spcAft>
              <a:buNone/>
            </a:pPr>
            <a:r>
              <a:t/>
            </a:r>
            <a:endParaRPr sz="1600"/>
          </a:p>
          <a:p>
            <a:pPr indent="-171450" lvl="0" marL="171450" rtl="0" algn="l">
              <a:spcBef>
                <a:spcPts val="0"/>
              </a:spcBef>
              <a:spcAft>
                <a:spcPts val="0"/>
              </a:spcAft>
              <a:buClr>
                <a:schemeClr val="dk1"/>
              </a:buClr>
              <a:buSzPts val="1600"/>
              <a:buFont typeface="Calibri"/>
              <a:buChar char="-"/>
            </a:pPr>
            <a:r>
              <a:rPr lang="en-AU" sz="1600"/>
              <a:t>Avoiding a conflict or stand off between courts in two different countries by determining which state has primary jurisdiction. Essentially the courts of the child’s home state have primary jurisdiction but there is other general jurisdiction in certain circumstances and subordinate jurisdiction in cases of urgency</a:t>
            </a:r>
            <a:endParaRPr/>
          </a:p>
          <a:p>
            <a:pPr indent="-69850" lvl="0" marL="171450" rtl="0" algn="l">
              <a:spcBef>
                <a:spcPts val="0"/>
              </a:spcBef>
              <a:spcAft>
                <a:spcPts val="0"/>
              </a:spcAft>
              <a:buClr>
                <a:schemeClr val="dk1"/>
              </a:buClr>
              <a:buSzPts val="1600"/>
              <a:buFont typeface="Calibri"/>
              <a:buNone/>
            </a:pPr>
            <a:r>
              <a:t/>
            </a:r>
            <a:endParaRPr sz="1600"/>
          </a:p>
          <a:p>
            <a:pPr indent="-171450" lvl="0" marL="171450" rtl="0" algn="l">
              <a:spcBef>
                <a:spcPts val="0"/>
              </a:spcBef>
              <a:spcAft>
                <a:spcPts val="0"/>
              </a:spcAft>
              <a:buClr>
                <a:schemeClr val="dk1"/>
              </a:buClr>
              <a:buSzPts val="1600"/>
              <a:buFont typeface="Calibri"/>
              <a:buChar char="-"/>
            </a:pPr>
            <a:r>
              <a:rPr lang="en-AU" sz="1600"/>
              <a:t>What law the competent jurisdiction shall apply</a:t>
            </a:r>
            <a:endParaRPr/>
          </a:p>
          <a:p>
            <a:pPr indent="-69850" lvl="0" marL="171450" rtl="0" algn="l">
              <a:spcBef>
                <a:spcPts val="0"/>
              </a:spcBef>
              <a:spcAft>
                <a:spcPts val="0"/>
              </a:spcAft>
              <a:buClr>
                <a:schemeClr val="dk1"/>
              </a:buClr>
              <a:buSzPts val="1600"/>
              <a:buFont typeface="Calibri"/>
              <a:buNone/>
            </a:pPr>
            <a:r>
              <a:t/>
            </a:r>
            <a:endParaRPr sz="1600"/>
          </a:p>
          <a:p>
            <a:pPr indent="-171450" lvl="0" marL="171450" rtl="0" algn="l">
              <a:spcBef>
                <a:spcPts val="0"/>
              </a:spcBef>
              <a:spcAft>
                <a:spcPts val="0"/>
              </a:spcAft>
              <a:buClr>
                <a:schemeClr val="dk1"/>
              </a:buClr>
              <a:buSzPts val="1600"/>
              <a:buFont typeface="Calibri"/>
              <a:buChar char="-"/>
            </a:pPr>
            <a:r>
              <a:rPr lang="en-AU" sz="1600"/>
              <a:t>Dealing in detail with parental responsibility</a:t>
            </a:r>
            <a:endParaRPr/>
          </a:p>
          <a:p>
            <a:pPr indent="-69850" lvl="0" marL="171450" rtl="0" algn="l">
              <a:spcBef>
                <a:spcPts val="0"/>
              </a:spcBef>
              <a:spcAft>
                <a:spcPts val="0"/>
              </a:spcAft>
              <a:buClr>
                <a:schemeClr val="dk1"/>
              </a:buClr>
              <a:buSzPts val="1600"/>
              <a:buFont typeface="Calibri"/>
              <a:buNone/>
            </a:pPr>
            <a:r>
              <a:t/>
            </a:r>
            <a:endParaRPr sz="1600"/>
          </a:p>
          <a:p>
            <a:pPr indent="-171450" lvl="0" marL="171450" rtl="0" algn="l">
              <a:spcBef>
                <a:spcPts val="0"/>
              </a:spcBef>
              <a:spcAft>
                <a:spcPts val="0"/>
              </a:spcAft>
              <a:buClr>
                <a:schemeClr val="dk1"/>
              </a:buClr>
              <a:buSzPts val="1600"/>
              <a:buFont typeface="Calibri"/>
              <a:buChar char="-"/>
            </a:pPr>
            <a:r>
              <a:rPr lang="en-AU" sz="1600"/>
              <a:t>Providing for recognition of measures (orders) between contracting states</a:t>
            </a:r>
            <a:endParaRPr/>
          </a:p>
          <a:p>
            <a:pPr indent="-171450" lvl="0" marL="171450" rtl="0" algn="l">
              <a:spcBef>
                <a:spcPts val="0"/>
              </a:spcBef>
              <a:spcAft>
                <a:spcPts val="0"/>
              </a:spcAft>
              <a:buClr>
                <a:schemeClr val="dk1"/>
              </a:buClr>
              <a:buSzPts val="1600"/>
              <a:buFont typeface="Calibri"/>
              <a:buChar char="-"/>
            </a:pPr>
            <a:r>
              <a:rPr lang="en-AU" sz="1600"/>
              <a:t>Requiring cooperation between authorities</a:t>
            </a:r>
            <a:endParaRPr/>
          </a:p>
          <a:p>
            <a:pPr indent="-69850" lvl="0" marL="171450" rtl="0" algn="l">
              <a:spcBef>
                <a:spcPts val="0"/>
              </a:spcBef>
              <a:spcAft>
                <a:spcPts val="0"/>
              </a:spcAft>
              <a:buClr>
                <a:schemeClr val="dk1"/>
              </a:buClr>
              <a:buSzPts val="1600"/>
              <a:buFont typeface="Calibri"/>
              <a:buNone/>
            </a:pPr>
            <a:r>
              <a:t/>
            </a:r>
            <a:endParaRPr sz="1600"/>
          </a:p>
          <a:p>
            <a:pPr indent="-171450" lvl="0" marL="171450" rtl="0" algn="l">
              <a:spcBef>
                <a:spcPts val="0"/>
              </a:spcBef>
              <a:spcAft>
                <a:spcPts val="0"/>
              </a:spcAft>
              <a:buClr>
                <a:schemeClr val="dk1"/>
              </a:buClr>
              <a:buSzPts val="1600"/>
              <a:buFont typeface="Calibri"/>
              <a:buChar char="-"/>
            </a:pPr>
            <a:r>
              <a:rPr lang="en-AU" sz="1600"/>
              <a:t>MUST HAVE A FUNCTIONING CENTRAL AUTHORITY although the protection convention works as between different authorities and CAs do not have to be as hands on in child protection cases as they are with abduction cases </a:t>
            </a:r>
            <a:endParaRPr/>
          </a:p>
        </p:txBody>
      </p:sp>
      <p:sp>
        <p:nvSpPr>
          <p:cNvPr id="359" name="Google Shape;359;p3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There is an inclusive list of measures that come under the Protection Convnetion</a:t>
            </a:r>
            <a:endParaRPr sz="1600"/>
          </a:p>
        </p:txBody>
      </p:sp>
      <p:sp>
        <p:nvSpPr>
          <p:cNvPr id="384" name="Google Shape;384;p3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3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There are exceptions, including maintenance obligations and immigartion</a:t>
            </a:r>
            <a:endParaRPr/>
          </a:p>
        </p:txBody>
      </p:sp>
      <p:sp>
        <p:nvSpPr>
          <p:cNvPr id="395" name="Google Shape;395;p3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3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Can I give you some context.</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You may have heard of the European Regulation, Brussels II Revised and the new Regulation – for reasons which </a:t>
            </a:r>
            <a:endParaRPr/>
          </a:p>
          <a:p>
            <a:pPr indent="0" lvl="0" marL="0" rtl="0" algn="l">
              <a:spcBef>
                <a:spcPts val="0"/>
              </a:spcBef>
              <a:spcAft>
                <a:spcPts val="0"/>
              </a:spcAft>
              <a:buNone/>
            </a:pPr>
            <a:r>
              <a:rPr lang="en-AU" sz="1600"/>
              <a:t>I am afraid I don’t have time to go into, Brussels II Revised mirrors the Protection Convention so you might see them referred to interchangeably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 don’t want to pretend that the Protection Convention will be easy to understand from your first reading. The terminology is clunky because it has to cover many functions over many states. However, eventually it makes sense.</a:t>
            </a:r>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
        <p:nvSpPr>
          <p:cNvPr id="438" name="Google Shape;438;p34: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3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 have put notes behind this pp to explain articles in the protection convention.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NOW I want to tell you a story. It’s a fictional story about Jack and his family which I hope will demonstrate how the Protection Convention smooths out legal aspects about Jack for his parents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Jack is 6 yo and lives with his Australian mother in Australia</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Jacks father is Moroccan. When mum and dad separated, Jack’s dad went to live and work in London.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Mum is refusing to let Jack go to London to have access with his Dad. Dad wants orders entitling him to have Jack come to London for access.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Australia, England and Morocco are all parties to the Protection Convention.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Article 5 provides that the state of habitual residence of the child has primary jurisdiction. Jack is habitually resident in Australia has primary jurisdiction and dad should make his application in Australia. If he tried to make it in London, the English courts would refuse to deal with the application.</a:t>
            </a:r>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
        <p:nvSpPr>
          <p:cNvPr id="445" name="Google Shape;445;p3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6: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Mum and Jack fight a lot. In fact Jack thinks that the only person Mum fights with more than him, is his Dad.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Mum doesn’t hit Dad but she does hit Jack, sometimes really quite  hard. Jack has not told dad about the hitting.</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Mum eventually  agrees to Jack spending 2 weeks in London providing there are enforceable order in each country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order is drawn up using the terminology of both Australian and English law – so there is no confusion. That can occur because Art15 provides that in exceptional circumstances Alan authority may apply the law of another contracting state.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Art 23 provides that a measure (order) made in Melbourne is recognised in London by operation of law (without any proceedings) subject to some exceptions relating to procedural fairness. Recognition is fine if compliance is voluntary but Mum wants an enforceable order.</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To make the Australian Order enforceable in England it has to be registered for enforcement or declared enforceable (Art 26(1)). There is a simple and rapid procedure for this and the Australian order is duly enforceable (Art 26(2)).</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access  order is made in London nd  Jack goes to England. However, Dad but fails to return him after the two weeks. The mother requests a return order under the Abduction Convention. She decides not try to enforce the access order under the Protection Convention because those proceedings would not be expedited.</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2 months later The Hague application is going slowly, uncharacteristically for the UK. Mum I’d offered a business trip to  London and wants to see Jack whilst she is there.  Dad is nervous about letting Mum see Jack. He thinks that mum will reverse kidnap Jack. Dad insists on orders being made that specify that Jack be returned to him after access and stopping either parent from taking Jack out of UK until the return application.  Australia still has jurisdiction (Art 7).  However, England also has jurisdiction to make an urgent  order under Art 11 which will operate unless or until Australia (with primary jurisdiction, makes a contrary order. ‘</a:t>
            </a:r>
            <a:endParaRPr/>
          </a:p>
        </p:txBody>
      </p:sp>
      <p:sp>
        <p:nvSpPr>
          <p:cNvPr id="506" name="Google Shape;506;p36: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3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In the return application, the retention of Jack is found to be wrongful but Jacks father establishes that the return of Jack to Australia would expose Jack to a grave risk of physical violence and psychological harm. The Hague return application is dismissed.</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mother makes an application to the court in Australia for custody of Jack. Australia still has jurisdiction under Art 7(1) because a year has not passed since the mother knew of the wrongful retention and the mother has not consented.</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If UK did have jurisdiction under Art 5 (based on habitual residence), England could transfer jurisdiction to Australia under Art 8 if the court in England considered that Australia was better placed in the particular circumstances of the case too assess Jack’s best interests.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Or Australia could request a transfer of jurisdiction from England under Art. 9 if it considered that it was better placed to assess Jack’s best interests.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participates in the Australian proceedings and other parenting arrangements are made</a:t>
            </a:r>
            <a:endParaRPr/>
          </a:p>
        </p:txBody>
      </p:sp>
      <p:sp>
        <p:nvSpPr>
          <p:cNvPr id="566" name="Google Shape;566;p37: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3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3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4 years later,  Jack is definitely habitually resident in England. Dad now wants to divorce mum and take Jack to live in Morocco.  Dad anticipates Mum wont agree to reloaction and that he will have to make an applicaton to a court.</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protection Convention formula for determining jurisdiction provides: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Art 5 jurisdiction to hear divorce and relocation vest in England because it where Jack is habitually resident</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Morocco has jurisdiction to deal with divorce but not the relocation application (under Art 10) because neither mum or dad is habitually resident in Morocco.</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Australia has no jurisdiction to deal with the relocation application but can deal with the divorce.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6" name="Google Shape;666;p38: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3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39: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Jacks parents can’t agree about relocation. Unbeknownst to Dad, Mum enters England. She snatches Jack from England and takes him back to Australia.</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is worried that Mum will start hitting Jack again. Even before Dad makes an application for return under the abduction convention, he can take proceedings for urgent orders  in Australia under Art 11 to protect Jack. These are made under subordinate jurisdiction will lapse when a court in England makes contary orders</a:t>
            </a:r>
            <a:endParaRPr/>
          </a:p>
        </p:txBody>
      </p:sp>
      <p:sp>
        <p:nvSpPr>
          <p:cNvPr id="763" name="Google Shape;763;p39: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 take a moment to remember Anne-Marie Hutchison and Malathi Das who have passed away since we last met face to face.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They were grand practitioners of the Children’s Conventions.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Anne-Marie and Malathi were mentors, friends and formidable personalities. However, at this stage both would say  “get on with the job and keep to the time limit.” So I will.</a:t>
            </a:r>
            <a:endParaRPr sz="1600"/>
          </a:p>
        </p:txBody>
      </p:sp>
      <p:sp>
        <p:nvSpPr>
          <p:cNvPr id="128" name="Google Shape;128;p4: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4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40: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Mum and Dad go to mediation with Reunite Interantional.</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They agree that Jack can go back to Dad in London and the relocation proceedings will be in England</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Jack’s interest are not represented in UK relocation proceedings.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Relocation is allowed and a whole new set of parenting orders are made.</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takes Jack to live in Morocco</a:t>
            </a:r>
            <a:endParaRPr sz="1600"/>
          </a:p>
        </p:txBody>
      </p:sp>
      <p:sp>
        <p:nvSpPr>
          <p:cNvPr id="824" name="Google Shape;824;p40: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4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p4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Two years after Jack and dad move to Morocco, they move to Argentina and live with with Dad’s boyfriend, Greg.</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 year later, Dad and Greg marry. Same sex marriage is legal in Argentina.  Argentina is not a contracting state under the Protection Convention.</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Mum agrees that Greg can share parental responsibility with herself and Dad and an order is made to that effect in Argentina</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 short time later Dad, Jack and Greg move to Morocco to live permanently. Morocco is a convention country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Greg’s parental responsibility will subsist after change of residence to Morocco (Art 16(3)) but Greg wont be able to exercise it in Morocco because same sex relationships are not legal. So PR exists but does not operate.</a:t>
            </a:r>
            <a:endParaRPr sz="1600"/>
          </a:p>
        </p:txBody>
      </p:sp>
      <p:sp>
        <p:nvSpPr>
          <p:cNvPr id="887" name="Google Shape;887;p4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4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p42: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Mum wants to have access to Jack in Australia pursuant to the last access orders made in London.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Mum seeks recognition and registration of the London order in Morocco.</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objects to registration of the access order granted on the basis that Jack was not heard (Art 23(2)(b). The order is not rendered enforceable.</a:t>
            </a:r>
            <a:endParaRPr sz="1600"/>
          </a:p>
        </p:txBody>
      </p:sp>
      <p:sp>
        <p:nvSpPr>
          <p:cNvPr id="948" name="Google Shape;948;p42: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4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8" name="Google Shape;1008;p4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Jack is now  17 yo and living with dad and Greg in Morocco.</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Greg tries to get Jack to join a dangerous cult. Dad goes to the Moroccan police for help but Greg coerces Jack to go to Uruguay with him. Uruguay is a Protection Convnetion country.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Neither Mum or Dad can request return under the Abduction Convention because it ceased to operate in relation to Jack when he turned 16 years.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Protection Convention still applies.  The CA in Morocco ask the Central Authority in Uruguay to assist in discovering the whereabouts of Jack. Uruguay has a duty under Art 31)(c) to assist in locating Jacks. All of this is done through central authorities for no cost and Jack is located. </a:t>
            </a:r>
            <a:endParaRPr sz="1600"/>
          </a:p>
        </p:txBody>
      </p:sp>
      <p:sp>
        <p:nvSpPr>
          <p:cNvPr id="1009" name="Google Shape;1009;p4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4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9" name="Google Shape;1069;p44: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Mum and dad are told where to locate Jack.</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Dad arranges for Jack to go to Australia to live with his mother.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Dad and Greg reconcile and decide to move to Australia to live permanently.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Who has parental responsibility for Jack?</a:t>
            </a:r>
            <a:endParaRPr/>
          </a:p>
          <a:p>
            <a:pPr indent="0" lvl="0" marL="0" rtl="0" algn="l">
              <a:spcBef>
                <a:spcPts val="0"/>
              </a:spcBef>
              <a:spcAft>
                <a:spcPts val="0"/>
              </a:spcAft>
              <a:buNone/>
            </a:pPr>
            <a:r>
              <a:rPr lang="en-AU" sz="1600"/>
              <a:t>Mum, Dad and Greg. Still have parental responsibility.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Article 16(3) provides that Greg’s parental responsibility subsists after each change of residence. When Jack resided Morocco, Greg was unable to exercise parental responsibility but he still had it. When they moved to Uruguay, his parental responsibility could be exercised according to laws of Uruguay and then in accordance with the laws of Australia.</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At 18 years of age, Jack is sick of his parents and leaves home.</a:t>
            </a:r>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1070" name="Google Shape;1070;p44: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4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7" name="Google Shape;1127;p4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There are further slides explaining the Protection Convention after the pp.</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I commend both Conventions  to you. They complement one another. I have worked without the Conventions and can tell you most sincerely that life for children is better off with these Conventions..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For anyone who thinks that this photo shopped. I have been on beaches in Queensland where kangaroos enjoy a spot of surfing.</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Thank you.</a:t>
            </a:r>
            <a:endParaRPr sz="1600"/>
          </a:p>
        </p:txBody>
      </p:sp>
      <p:sp>
        <p:nvSpPr>
          <p:cNvPr id="1128" name="Google Shape;1128;p4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4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4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4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p4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4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4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4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7" name="Google Shape;1197;p4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I will make a few points common to both Conventions.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There are terms like</a:t>
            </a:r>
            <a:r>
              <a:rPr i="1" lang="en-AU" sz="1600"/>
              <a:t> habitual residence, rights of custody, wrongful removals, measures </a:t>
            </a:r>
            <a:r>
              <a:rPr lang="en-AU" sz="1600"/>
              <a:t>etc</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Very briefly:</a:t>
            </a:r>
            <a:endParaRPr/>
          </a:p>
          <a:p>
            <a:pPr indent="0" lvl="0" marL="0" rtl="0" algn="l">
              <a:spcBef>
                <a:spcPts val="0"/>
              </a:spcBef>
              <a:spcAft>
                <a:spcPts val="0"/>
              </a:spcAft>
              <a:buNone/>
            </a:pPr>
            <a:r>
              <a:rPr i="1" lang="en-AU" sz="1600"/>
              <a:t>Habitual residence</a:t>
            </a:r>
            <a:r>
              <a:rPr lang="en-AU" sz="1600"/>
              <a:t> is the country in which the child belongs (different from nationality)</a:t>
            </a:r>
            <a:endParaRPr/>
          </a:p>
          <a:p>
            <a:pPr indent="0" lvl="0" marL="0" rtl="0" algn="l">
              <a:spcBef>
                <a:spcPts val="0"/>
              </a:spcBef>
              <a:spcAft>
                <a:spcPts val="0"/>
              </a:spcAft>
              <a:buNone/>
            </a:pPr>
            <a:r>
              <a:t/>
            </a:r>
            <a:endParaRPr sz="1600"/>
          </a:p>
          <a:p>
            <a:pPr indent="0" lvl="0" marL="0" rtl="0" algn="l">
              <a:spcBef>
                <a:spcPts val="0"/>
              </a:spcBef>
              <a:spcAft>
                <a:spcPts val="0"/>
              </a:spcAft>
              <a:buNone/>
            </a:pPr>
            <a:r>
              <a:rPr i="1" lang="en-AU" sz="1600"/>
              <a:t>Rights of custody</a:t>
            </a:r>
            <a:r>
              <a:rPr lang="en-AU" sz="1600"/>
              <a:t> is the right to determine in which country a child is to reside</a:t>
            </a:r>
            <a:endParaRPr/>
          </a:p>
          <a:p>
            <a:pPr indent="0" lvl="0" marL="0" rtl="0" algn="l">
              <a:spcBef>
                <a:spcPts val="0"/>
              </a:spcBef>
              <a:spcAft>
                <a:spcPts val="0"/>
              </a:spcAft>
              <a:buNone/>
            </a:pPr>
            <a:r>
              <a:rPr i="1" lang="en-AU" sz="1600"/>
              <a:t>Authorities</a:t>
            </a:r>
            <a:r>
              <a:rPr lang="en-AU" sz="1600"/>
              <a:t> include courts</a:t>
            </a:r>
            <a:endParaRPr/>
          </a:p>
          <a:p>
            <a:pPr indent="0" lvl="0" marL="0" rtl="0" algn="l">
              <a:spcBef>
                <a:spcPts val="0"/>
              </a:spcBef>
              <a:spcAft>
                <a:spcPts val="0"/>
              </a:spcAft>
              <a:buNone/>
            </a:pPr>
            <a:r>
              <a:t/>
            </a:r>
            <a:endParaRPr sz="1600"/>
          </a:p>
          <a:p>
            <a:pPr indent="0" lvl="0" marL="0" rtl="0" algn="l">
              <a:spcBef>
                <a:spcPts val="0"/>
              </a:spcBef>
              <a:spcAft>
                <a:spcPts val="0"/>
              </a:spcAft>
              <a:buNone/>
            </a:pPr>
            <a:r>
              <a:rPr i="1" lang="en-AU" sz="1600"/>
              <a:t>Measures</a:t>
            </a:r>
            <a:r>
              <a:rPr lang="en-AU" sz="1600"/>
              <a:t> are actions taken by authorities and include orders</a:t>
            </a:r>
            <a:endParaRPr/>
          </a:p>
          <a:p>
            <a:pPr indent="0" lvl="0" marL="0" rtl="0" algn="l">
              <a:spcBef>
                <a:spcPts val="0"/>
              </a:spcBef>
              <a:spcAft>
                <a:spcPts val="0"/>
              </a:spcAft>
              <a:buNone/>
            </a:pPr>
            <a:br>
              <a:rPr lang="en-AU" sz="1600"/>
            </a:br>
            <a:r>
              <a:rPr lang="en-AU" sz="1600"/>
              <a:t>These expressions have autonomous legal meaning and must be interpreted consistently and in a  manner accepted internationally.</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You don’t need to understand these terms today just remember that they are special terms which must be accorded particular  meaning in order for the Conventions to apply across a wide array of legal systems and to bind all relevant of authorities including courts.</a:t>
            </a:r>
            <a:endParaRPr sz="1600"/>
          </a:p>
        </p:txBody>
      </p:sp>
      <p:sp>
        <p:nvSpPr>
          <p:cNvPr id="146" name="Google Shape;146;p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5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3" name="Google Shape;1203;p5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5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 name="Google Shape;1209;p5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5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 name="Google Shape;1215;p5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5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5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5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p5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5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3" name="Google Shape;1233;p5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5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5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5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9" name="Google Shape;1259;p5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5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5" name="Google Shape;1265;p5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5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1" name="Google Shape;1271;p5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Q: So why is habitual residence like an elephant?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A.The and elephant is hard to describe but you know one when you see one..</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Australia doesn’t have elephants but I have left you images of Australia’s hard to describe  animals. </a:t>
            </a:r>
            <a:endParaRPr sz="1600"/>
          </a:p>
        </p:txBody>
      </p:sp>
      <p:sp>
        <p:nvSpPr>
          <p:cNvPr id="158" name="Google Shape;158;p6: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6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p6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6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3" name="Google Shape;1283;p6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6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6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6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5" name="Google Shape;1295;p6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p6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1" name="Google Shape;1301;p6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6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7" name="Google Shape;1307;p6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6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3" name="Google Shape;1313;p6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6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9" name="Google Shape;1319;p6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6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5" name="Google Shape;1325;p6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6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p6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AU" sz="1600"/>
              <a:t>More technically,  habitual residence is not defined in either Convention.</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It is often referred to as a matter of fact not law. </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A popular description (but not definition) is:</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marR="0" rtl="0" algn="l">
              <a:lnSpc>
                <a:spcPct val="100000"/>
              </a:lnSpc>
              <a:spcBef>
                <a:spcPts val="0"/>
              </a:spcBef>
              <a:spcAft>
                <a:spcPts val="0"/>
              </a:spcAft>
              <a:buClr>
                <a:schemeClr val="dk1"/>
              </a:buClr>
              <a:buSzPts val="1600"/>
              <a:buFont typeface="Calibri"/>
              <a:buNone/>
            </a:pPr>
            <a:r>
              <a:rPr lang="en-AU" sz="1600"/>
              <a:t>…that</a:t>
            </a:r>
            <a:r>
              <a:rPr i="1" lang="en-AU" sz="1600"/>
              <a:t> habitual residence is the place which reflects some degree of integration by the child in a social and family environment. Shared parental intention to reside in that place is relevant but not a necessary prerequisite to the establishment of habitual residence. </a:t>
            </a:r>
            <a:endParaRPr i="1" sz="1600"/>
          </a:p>
          <a:p>
            <a:pPr indent="0" lvl="0" marL="0" marR="0" rtl="0" algn="l">
              <a:lnSpc>
                <a:spcPct val="100000"/>
              </a:lnSpc>
              <a:spcBef>
                <a:spcPts val="0"/>
              </a:spcBef>
              <a:spcAft>
                <a:spcPts val="0"/>
              </a:spcAft>
              <a:buClr>
                <a:schemeClr val="dk1"/>
              </a:buClr>
              <a:buSzPts val="1600"/>
              <a:buFont typeface="Calibri"/>
              <a:buNone/>
            </a:pPr>
            <a:r>
              <a:t/>
            </a:r>
            <a:endParaRPr sz="1600"/>
          </a:p>
          <a:p>
            <a:pPr indent="0" lvl="0" marL="0" rtl="0" algn="l">
              <a:spcBef>
                <a:spcPts val="0"/>
              </a:spcBef>
              <a:spcAft>
                <a:spcPts val="0"/>
              </a:spcAft>
              <a:buNone/>
            </a:pPr>
            <a:r>
              <a:t/>
            </a:r>
            <a:endParaRPr sz="1600"/>
          </a:p>
        </p:txBody>
      </p:sp>
      <p:sp>
        <p:nvSpPr>
          <p:cNvPr id="166" name="Google Shape;166;p7: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7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7" name="Google Shape;1337;p7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7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3" name="Google Shape;1343;p7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7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9" name="Google Shape;1349;p7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5" name="Google Shape;1355;p7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7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7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AU" sz="1600"/>
              <a:t>The Abduction Convention applies to a child under the age of 16 years.</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AU" sz="1600"/>
              <a:t> The Protection Convention applies to a child from birth until they reach the age of 18 years.</a:t>
            </a:r>
            <a:endParaRPr sz="1600"/>
          </a:p>
        </p:txBody>
      </p:sp>
      <p:sp>
        <p:nvSpPr>
          <p:cNvPr id="173" name="Google Shape;173;p8: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sz="1600"/>
              <a:t>The aim of the Abduction Convention is </a:t>
            </a:r>
            <a:r>
              <a:rPr b="1" i="1" lang="en-AU" sz="1600"/>
              <a:t>to protect children internationally from the harmful effects of their wrongful removal or retention and to establish procedures to ensure their prompt return to the State of their habitual residence, as well as to secure protection for rights of access</a:t>
            </a:r>
            <a:endParaRPr/>
          </a:p>
          <a:p>
            <a:pPr indent="0" lvl="0" marL="0" rtl="0" algn="l">
              <a:spcBef>
                <a:spcPts val="0"/>
              </a:spcBef>
              <a:spcAft>
                <a:spcPts val="0"/>
              </a:spcAft>
              <a:buNone/>
            </a:pPr>
            <a:r>
              <a:t/>
            </a:r>
            <a:endParaRPr b="1" i="1" sz="1600"/>
          </a:p>
          <a:p>
            <a:pPr indent="0" lvl="0" marL="0" rtl="0" algn="l">
              <a:spcBef>
                <a:spcPts val="0"/>
              </a:spcBef>
              <a:spcAft>
                <a:spcPts val="0"/>
              </a:spcAft>
              <a:buNone/>
            </a:pPr>
            <a:r>
              <a:rPr b="0" i="0" lang="en-AU" sz="1600"/>
              <a:t>I wont be speaking about access under the Abduction Convention. </a:t>
            </a:r>
            <a:endParaRPr/>
          </a:p>
          <a:p>
            <a:pPr indent="0" lvl="0" marL="0" rtl="0" algn="l">
              <a:spcBef>
                <a:spcPts val="0"/>
              </a:spcBef>
              <a:spcAft>
                <a:spcPts val="0"/>
              </a:spcAft>
              <a:buNone/>
            </a:pPr>
            <a:r>
              <a:t/>
            </a:r>
            <a:endParaRPr b="0" i="0" sz="1600"/>
          </a:p>
          <a:p>
            <a:pPr indent="0" lvl="0" marL="0" rtl="0" algn="l">
              <a:spcBef>
                <a:spcPts val="0"/>
              </a:spcBef>
              <a:spcAft>
                <a:spcPts val="0"/>
              </a:spcAft>
              <a:buNone/>
            </a:pPr>
            <a:r>
              <a:rPr b="0" i="0" lang="en-AU" sz="1600"/>
              <a:t>The access provisions have not been utilised as successfully as the abduction provisions under the Abduction Convention but the Protection Convention now fills those gaps.</a:t>
            </a:r>
            <a:endParaRPr/>
          </a:p>
          <a:p>
            <a:pPr indent="0" lvl="0" marL="0" rtl="0" algn="l">
              <a:spcBef>
                <a:spcPts val="0"/>
              </a:spcBef>
              <a:spcAft>
                <a:spcPts val="0"/>
              </a:spcAft>
              <a:buNone/>
            </a:pPr>
            <a:r>
              <a:t/>
            </a:r>
            <a:endParaRPr b="0" i="0" sz="1600"/>
          </a:p>
          <a:p>
            <a:pPr indent="0" lvl="0" marL="0" rtl="0" algn="l">
              <a:spcBef>
                <a:spcPts val="0"/>
              </a:spcBef>
              <a:spcAft>
                <a:spcPts val="0"/>
              </a:spcAft>
              <a:buNone/>
            </a:pPr>
            <a:r>
              <a:rPr b="0" i="0" lang="en-AU" sz="1600"/>
              <a:t>The Abduction Convention is intended to discourage one parent unilaterally taking or keeping a child out of the country where the child lives – and where he is usually not satisfied with parenting arrangements – and keeping the child in a country to his advantage and to the disadvantage of the  other parent, who I will call the Left Behind Parent (LBP).</a:t>
            </a:r>
            <a:endParaRPr b="0" i="0"/>
          </a:p>
          <a:p>
            <a:pPr indent="0" lvl="0" marL="0" rtl="0" algn="l">
              <a:spcBef>
                <a:spcPts val="0"/>
              </a:spcBef>
              <a:spcAft>
                <a:spcPts val="0"/>
              </a:spcAft>
              <a:buNone/>
            </a:pPr>
            <a:r>
              <a:t/>
            </a:r>
            <a:endParaRPr b="0" i="0"/>
          </a:p>
        </p:txBody>
      </p:sp>
      <p:sp>
        <p:nvSpPr>
          <p:cNvPr id="180" name="Google Shape;180;p9: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5"/>
          <p:cNvSpPr/>
          <p:nvPr>
            <p:ph idx="2" type="pic"/>
          </p:nvPr>
        </p:nvSpPr>
        <p:spPr>
          <a:xfrm>
            <a:off x="5183188" y="987425"/>
            <a:ext cx="6172200" cy="4873625"/>
          </a:xfrm>
          <a:prstGeom prst="rect">
            <a:avLst/>
          </a:prstGeom>
          <a:noFill/>
          <a:ln>
            <a:noFill/>
          </a:ln>
        </p:spPr>
      </p:sp>
      <p:sp>
        <p:nvSpPr>
          <p:cNvPr id="81" name="Google Shape;81;p8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8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8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alpha val="0"/>
          </a:schemeClr>
        </a:solidFill>
      </p:bgPr>
    </p:bg>
    <p:spTree>
      <p:nvGrpSpPr>
        <p:cNvPr id="19" name="Shape 19"/>
        <p:cNvGrpSpPr/>
        <p:nvPr/>
      </p:nvGrpSpPr>
      <p:grpSpPr>
        <a:xfrm>
          <a:off x="0" y="0"/>
          <a:ext cx="0" cy="0"/>
          <a:chOff x="0" y="0"/>
          <a:chExt cx="0" cy="0"/>
        </a:xfrm>
      </p:grpSpPr>
      <p:sp>
        <p:nvSpPr>
          <p:cNvPr id="20" name="Google Shape;20;p77"/>
          <p:cNvSpPr/>
          <p:nvPr/>
        </p:nvSpPr>
        <p:spPr>
          <a:xfrm>
            <a:off x="0" y="1483556"/>
            <a:ext cx="12192000"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77"/>
          <p:cNvSpPr/>
          <p:nvPr/>
        </p:nvSpPr>
        <p:spPr>
          <a:xfrm>
            <a:off x="0" y="0"/>
            <a:ext cx="12192000"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77"/>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7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77"/>
          <p:cNvSpPr txBox="1"/>
          <p:nvPr/>
        </p:nvSpPr>
        <p:spPr>
          <a:xfrm>
            <a:off x="642158" y="6344695"/>
            <a:ext cx="8111256" cy="40940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D3A96"/>
              </a:buClr>
              <a:buSzPts val="900"/>
              <a:buFont typeface="Arial"/>
              <a:buNone/>
            </a:pPr>
            <a:r>
              <a:rPr b="1" i="0" lang="en-AU" sz="900" u="none" cap="none" strike="noStrike">
                <a:solidFill>
                  <a:srgbClr val="0D3A96"/>
                </a:solidFill>
                <a:latin typeface="Arial"/>
                <a:ea typeface="Arial"/>
                <a:cs typeface="Arial"/>
                <a:sym typeface="Arial"/>
              </a:rPr>
              <a:t>Judicial symposium on 1980 Child Abduction Convention &amp; 1996 Child Protection Convention, Manila</a:t>
            </a:r>
            <a:r>
              <a:rPr b="0" i="0" lang="en-AU" sz="900" u="none" cap="none" strike="noStrike">
                <a:solidFill>
                  <a:srgbClr val="0D3A96"/>
                </a:solidFill>
                <a:latin typeface="Arial"/>
                <a:ea typeface="Arial"/>
                <a:cs typeface="Arial"/>
                <a:sym typeface="Arial"/>
              </a:rPr>
              <a:t>. </a:t>
            </a:r>
            <a:endParaRPr/>
          </a:p>
          <a:p>
            <a:pPr indent="0" lvl="0" marL="0" marR="0" rtl="0" algn="l">
              <a:lnSpc>
                <a:spcPct val="120000"/>
              </a:lnSpc>
              <a:spcBef>
                <a:spcPts val="0"/>
              </a:spcBef>
              <a:spcAft>
                <a:spcPts val="0"/>
              </a:spcAft>
              <a:buClr>
                <a:schemeClr val="dk1"/>
              </a:buClr>
              <a:buSzPts val="900"/>
              <a:buFont typeface="Arial"/>
              <a:buNone/>
            </a:pPr>
            <a:r>
              <a:rPr b="0" i="0" lang="en-AU" sz="900" u="none" cap="none" strike="noStrike">
                <a:solidFill>
                  <a:schemeClr val="dk1"/>
                </a:solidFill>
                <a:latin typeface="Arial"/>
                <a:ea typeface="Arial"/>
                <a:cs typeface="Arial"/>
                <a:sym typeface="Arial"/>
              </a:rPr>
              <a:t>Wednesday 19 October 2022</a:t>
            </a:r>
            <a:endParaRPr/>
          </a:p>
        </p:txBody>
      </p:sp>
      <p:pic>
        <p:nvPicPr>
          <p:cNvPr id="25" name="Google Shape;25;p77"/>
          <p:cNvPicPr preferRelativeResize="0"/>
          <p:nvPr/>
        </p:nvPicPr>
        <p:blipFill rotWithShape="1">
          <a:blip r:embed="rId2">
            <a:alphaModFix/>
          </a:blip>
          <a:srcRect b="0" l="0" r="0" t="0"/>
          <a:stretch/>
        </p:blipFill>
        <p:spPr>
          <a:xfrm>
            <a:off x="10663138" y="6271614"/>
            <a:ext cx="1146476" cy="508674"/>
          </a:xfrm>
          <a:prstGeom prst="rect">
            <a:avLst/>
          </a:prstGeom>
          <a:noFill/>
          <a:ln>
            <a:noFill/>
          </a:ln>
        </p:spPr>
      </p:pic>
      <p:pic>
        <p:nvPicPr>
          <p:cNvPr id="26" name="Google Shape;26;p77"/>
          <p:cNvPicPr preferRelativeResize="0"/>
          <p:nvPr/>
        </p:nvPicPr>
        <p:blipFill rotWithShape="1">
          <a:blip r:embed="rId3">
            <a:alphaModFix/>
          </a:blip>
          <a:srcRect b="0" l="0" r="0" t="0"/>
          <a:stretch/>
        </p:blipFill>
        <p:spPr>
          <a:xfrm>
            <a:off x="9526384" y="6263987"/>
            <a:ext cx="1047299" cy="490115"/>
          </a:xfrm>
          <a:prstGeom prst="rect">
            <a:avLst/>
          </a:prstGeom>
          <a:noFill/>
          <a:ln>
            <a:noFill/>
          </a:ln>
        </p:spPr>
      </p:pic>
      <p:sp>
        <p:nvSpPr>
          <p:cNvPr id="27" name="Google Shape;27;p77"/>
          <p:cNvSpPr/>
          <p:nvPr/>
        </p:nvSpPr>
        <p:spPr>
          <a:xfrm>
            <a:off x="0" y="1597855"/>
            <a:ext cx="12192000"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alpha val="0"/>
          </a:schemeClr>
        </a:solidFill>
      </p:bgPr>
    </p:bg>
    <p:spTree>
      <p:nvGrpSpPr>
        <p:cNvPr id="34" name="Shape 34"/>
        <p:cNvGrpSpPr/>
        <p:nvPr/>
      </p:nvGrpSpPr>
      <p:grpSpPr>
        <a:xfrm>
          <a:off x="0" y="0"/>
          <a:ext cx="0" cy="0"/>
          <a:chOff x="0" y="0"/>
          <a:chExt cx="0" cy="0"/>
        </a:xfrm>
      </p:grpSpPr>
      <p:sp>
        <p:nvSpPr>
          <p:cNvPr id="35" name="Google Shape;35;p79"/>
          <p:cNvSpPr txBox="1"/>
          <p:nvPr/>
        </p:nvSpPr>
        <p:spPr>
          <a:xfrm>
            <a:off x="647700" y="6046901"/>
            <a:ext cx="8111256" cy="53553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D3A96"/>
              </a:buClr>
              <a:buSzPts val="1200"/>
              <a:buFont typeface="Arial"/>
              <a:buNone/>
            </a:pPr>
            <a:r>
              <a:rPr b="1" lang="en-AU" sz="1200">
                <a:solidFill>
                  <a:srgbClr val="0D3A96"/>
                </a:solidFill>
                <a:latin typeface="Arial"/>
                <a:ea typeface="Arial"/>
                <a:cs typeface="Arial"/>
                <a:sym typeface="Arial"/>
              </a:rPr>
              <a:t>Judicial symposium on 1980 Child Abduction Convention &amp; 1996 Child Protection Convention, Manila</a:t>
            </a:r>
            <a:r>
              <a:rPr lang="en-AU" sz="1200">
                <a:solidFill>
                  <a:srgbClr val="0D3A96"/>
                </a:solidFill>
                <a:latin typeface="Arial"/>
                <a:ea typeface="Arial"/>
                <a:cs typeface="Arial"/>
                <a:sym typeface="Arial"/>
              </a:rPr>
              <a:t>. </a:t>
            </a:r>
            <a:endParaRPr/>
          </a:p>
          <a:p>
            <a:pPr indent="0" lvl="0" marL="0" marR="0" rtl="0" algn="l">
              <a:lnSpc>
                <a:spcPct val="120000"/>
              </a:lnSpc>
              <a:spcBef>
                <a:spcPts val="0"/>
              </a:spcBef>
              <a:spcAft>
                <a:spcPts val="0"/>
              </a:spcAft>
              <a:buClr>
                <a:schemeClr val="dk1"/>
              </a:buClr>
              <a:buSzPts val="1200"/>
              <a:buFont typeface="Arial"/>
              <a:buNone/>
            </a:pPr>
            <a:r>
              <a:rPr lang="en-AU" sz="1200">
                <a:solidFill>
                  <a:schemeClr val="dk1"/>
                </a:solidFill>
                <a:latin typeface="Arial"/>
                <a:ea typeface="Arial"/>
                <a:cs typeface="Arial"/>
                <a:sym typeface="Arial"/>
              </a:rPr>
              <a:t>Wednesday 19 October 2022</a:t>
            </a:r>
            <a:endParaRPr/>
          </a:p>
        </p:txBody>
      </p:sp>
      <p:pic>
        <p:nvPicPr>
          <p:cNvPr id="36" name="Google Shape;36;p79"/>
          <p:cNvPicPr preferRelativeResize="0"/>
          <p:nvPr/>
        </p:nvPicPr>
        <p:blipFill rotWithShape="1">
          <a:blip r:embed="rId2">
            <a:alphaModFix/>
          </a:blip>
          <a:srcRect b="0" l="0" r="0" t="0"/>
          <a:stretch/>
        </p:blipFill>
        <p:spPr>
          <a:xfrm>
            <a:off x="10363200" y="5907576"/>
            <a:ext cx="1631036" cy="723667"/>
          </a:xfrm>
          <a:prstGeom prst="rect">
            <a:avLst/>
          </a:prstGeom>
          <a:noFill/>
          <a:ln>
            <a:noFill/>
          </a:ln>
        </p:spPr>
      </p:pic>
      <p:pic>
        <p:nvPicPr>
          <p:cNvPr id="37" name="Google Shape;37;p79"/>
          <p:cNvPicPr preferRelativeResize="0"/>
          <p:nvPr/>
        </p:nvPicPr>
        <p:blipFill rotWithShape="1">
          <a:blip r:embed="rId3">
            <a:alphaModFix/>
          </a:blip>
          <a:srcRect b="0" l="0" r="0" t="0"/>
          <a:stretch/>
        </p:blipFill>
        <p:spPr>
          <a:xfrm>
            <a:off x="8758956" y="5903728"/>
            <a:ext cx="1489941" cy="697263"/>
          </a:xfrm>
          <a:prstGeom prst="rect">
            <a:avLst/>
          </a:prstGeom>
          <a:noFill/>
          <a:ln>
            <a:noFill/>
          </a:ln>
        </p:spPr>
      </p:pic>
      <p:sp>
        <p:nvSpPr>
          <p:cNvPr id="38" name="Google Shape;38;p79"/>
          <p:cNvSpPr/>
          <p:nvPr/>
        </p:nvSpPr>
        <p:spPr>
          <a:xfrm>
            <a:off x="0" y="666750"/>
            <a:ext cx="12192000" cy="348903"/>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79"/>
          <p:cNvSpPr/>
          <p:nvPr/>
        </p:nvSpPr>
        <p:spPr>
          <a:xfrm>
            <a:off x="0" y="964853"/>
            <a:ext cx="12192000" cy="2881348"/>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79"/>
          <p:cNvSpPr/>
          <p:nvPr/>
        </p:nvSpPr>
        <p:spPr>
          <a:xfrm>
            <a:off x="0" y="3846200"/>
            <a:ext cx="12192000" cy="1811650"/>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79"/>
          <p:cNvSpPr txBox="1"/>
          <p:nvPr>
            <p:ph idx="1" type="body"/>
          </p:nvPr>
        </p:nvSpPr>
        <p:spPr>
          <a:xfrm>
            <a:off x="0" y="1404704"/>
            <a:ext cx="12192000" cy="208810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9"/>
          <p:cNvSpPr txBox="1"/>
          <p:nvPr/>
        </p:nvSpPr>
        <p:spPr>
          <a:xfrm>
            <a:off x="0" y="4303313"/>
            <a:ext cx="12192000" cy="95539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chemeClr val="lt1"/>
              </a:solidFill>
              <a:latin typeface="Arial"/>
              <a:ea typeface="Arial"/>
              <a:cs typeface="Arial"/>
              <a:sym typeface="Arial"/>
            </a:endParaRPr>
          </a:p>
        </p:txBody>
      </p:sp>
      <p:sp>
        <p:nvSpPr>
          <p:cNvPr id="43" name="Google Shape;43;p79"/>
          <p:cNvSpPr/>
          <p:nvPr/>
        </p:nvSpPr>
        <p:spPr>
          <a:xfrm>
            <a:off x="0" y="0"/>
            <a:ext cx="12192000" cy="6667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 name="Google Shape;74;p8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s://www.hcch.net/en/publications-and-studies/details4/?pid=2780&amp;dtid=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hcch.net/en/publications-and-studies/details4/?pid=6561"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hcch.net/en/instruments/conventions/specialised-sections/child-abduction/ihnj" TargetMode="External"/><Relationship Id="rId4" Type="http://schemas.openxmlformats.org/officeDocument/2006/relationships/image" Target="../media/image15.png"/><Relationship Id="rId5"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hcch.net/en/publications-and-studies/details4/?pid=5208&amp;dtid=3" TargetMode="External"/><Relationship Id="rId4" Type="http://schemas.openxmlformats.org/officeDocument/2006/relationships/hyperlink" Target="https://www.hcch.net/en/publications-and-studies/details4/?pid=3639&amp;dtid=3" TargetMode="External"/><Relationship Id="rId9" Type="http://schemas.openxmlformats.org/officeDocument/2006/relationships/hyperlink" Target="https://www.hcch.net/en/publications-and-studies/details4/?pid=2781&amp;dtid=3" TargetMode="External"/><Relationship Id="rId5" Type="http://schemas.openxmlformats.org/officeDocument/2006/relationships/hyperlink" Target="https://www.hcch.net/en/publications-and-studies/details4/?pid=3639&amp;dtid=3" TargetMode="External"/><Relationship Id="rId6" Type="http://schemas.openxmlformats.org/officeDocument/2006/relationships/hyperlink" Target="https://www.hcch.net/en/publications-and-studies/details4/?pid=4582&amp;dtid=3" TargetMode="External"/><Relationship Id="rId7" Type="http://schemas.openxmlformats.org/officeDocument/2006/relationships/hyperlink" Target="https://www.hcch.net/en/publications-and-studies/details4/?pid=4582&amp;dtid=3" TargetMode="External"/><Relationship Id="rId8" Type="http://schemas.openxmlformats.org/officeDocument/2006/relationships/hyperlink" Target="https://www.hcch.net/en/publications-and-studies/details4/?pid=4582&amp;dtid=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20.png"/><Relationship Id="rId5"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png"/><Relationship Id="rId4" Type="http://schemas.openxmlformats.org/officeDocument/2006/relationships/image" Target="../media/image20.png"/><Relationship Id="rId5"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image" Target="../media/image20.png"/><Relationship Id="rId5" Type="http://schemas.openxmlformats.org/officeDocument/2006/relationships/image" Target="../media/image29.png"/><Relationship Id="rId6"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7.png"/><Relationship Id="rId4" Type="http://schemas.openxmlformats.org/officeDocument/2006/relationships/image" Target="../media/image20.png"/><Relationship Id="rId5"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9.png"/><Relationship Id="rId4" Type="http://schemas.openxmlformats.org/officeDocument/2006/relationships/image" Target="../media/image20.png"/><Relationship Id="rId5"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p:nvPr/>
        </p:nvSpPr>
        <p:spPr>
          <a:xfrm>
            <a:off x="0" y="1987246"/>
            <a:ext cx="12192000" cy="228557"/>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p:nvPr/>
        </p:nvSpPr>
        <p:spPr>
          <a:xfrm>
            <a:off x="0" y="2165003"/>
            <a:ext cx="12192000" cy="2881348"/>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p:nvPr/>
        </p:nvSpPr>
        <p:spPr>
          <a:xfrm>
            <a:off x="0" y="-25630"/>
            <a:ext cx="12192000" cy="20433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0" y="5046350"/>
            <a:ext cx="12192000" cy="1811650"/>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txBox="1"/>
          <p:nvPr>
            <p:ph idx="4294967295" type="title"/>
          </p:nvPr>
        </p:nvSpPr>
        <p:spPr>
          <a:xfrm>
            <a:off x="3225396" y="480882"/>
            <a:ext cx="5524500" cy="1130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18110"/>
              </a:buClr>
              <a:buSzPts val="3600"/>
              <a:buFont typeface="Calibri"/>
              <a:buNone/>
            </a:pPr>
            <a:r>
              <a:rPr b="1" lang="en-AU" sz="3600">
                <a:solidFill>
                  <a:srgbClr val="018110"/>
                </a:solidFill>
                <a:latin typeface="Calibri"/>
                <a:ea typeface="Calibri"/>
                <a:cs typeface="Calibri"/>
                <a:sym typeface="Calibri"/>
              </a:rPr>
              <a:t>HCCH Asia Pacific Week</a:t>
            </a:r>
            <a:br>
              <a:rPr lang="en-AU" sz="1800">
                <a:latin typeface="Arial"/>
                <a:ea typeface="Arial"/>
                <a:cs typeface="Arial"/>
                <a:sym typeface="Arial"/>
              </a:rPr>
            </a:br>
            <a:br>
              <a:rPr lang="en-AU" sz="1600">
                <a:latin typeface="Arial"/>
                <a:ea typeface="Arial"/>
                <a:cs typeface="Arial"/>
                <a:sym typeface="Arial"/>
              </a:rPr>
            </a:br>
            <a:r>
              <a:rPr lang="en-AU" sz="1600">
                <a:solidFill>
                  <a:srgbClr val="0D3A96"/>
                </a:solidFill>
                <a:latin typeface="Arial"/>
                <a:ea typeface="Arial"/>
                <a:cs typeface="Arial"/>
                <a:sym typeface="Arial"/>
              </a:rPr>
              <a:t>Manila, Wednesday 19 October 2022</a:t>
            </a:r>
            <a:endParaRPr/>
          </a:p>
        </p:txBody>
      </p:sp>
      <p:sp>
        <p:nvSpPr>
          <p:cNvPr id="106" name="Google Shape;106;p1"/>
          <p:cNvSpPr txBox="1"/>
          <p:nvPr>
            <p:ph idx="4294967295" type="body"/>
          </p:nvPr>
        </p:nvSpPr>
        <p:spPr>
          <a:xfrm>
            <a:off x="0" y="2601834"/>
            <a:ext cx="12192000" cy="208810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00000"/>
              </a:lnSpc>
              <a:spcBef>
                <a:spcPts val="0"/>
              </a:spcBef>
              <a:spcAft>
                <a:spcPts val="0"/>
              </a:spcAft>
              <a:buClr>
                <a:schemeClr val="lt1"/>
              </a:buClr>
              <a:buSzPct val="100000"/>
              <a:buNone/>
            </a:pPr>
            <a:r>
              <a:rPr b="1" lang="en-AU" sz="4200">
                <a:solidFill>
                  <a:schemeClr val="lt1"/>
                </a:solidFill>
                <a:latin typeface="Arial"/>
                <a:ea typeface="Arial"/>
                <a:cs typeface="Arial"/>
                <a:sym typeface="Arial"/>
              </a:rPr>
              <a:t>Session 6:</a:t>
            </a:r>
            <a:endParaRPr/>
          </a:p>
          <a:p>
            <a:pPr indent="0" lvl="0" marL="0" rtl="0" algn="ctr">
              <a:lnSpc>
                <a:spcPct val="100000"/>
              </a:lnSpc>
              <a:spcBef>
                <a:spcPts val="1000"/>
              </a:spcBef>
              <a:spcAft>
                <a:spcPts val="0"/>
              </a:spcAft>
              <a:buClr>
                <a:schemeClr val="lt1"/>
              </a:buClr>
              <a:buSzPct val="100000"/>
              <a:buNone/>
            </a:pPr>
            <a:r>
              <a:rPr b="1" lang="en-AU" sz="4200">
                <a:solidFill>
                  <a:schemeClr val="lt1"/>
                </a:solidFill>
                <a:latin typeface="Arial"/>
                <a:ea typeface="Arial"/>
                <a:cs typeface="Arial"/>
                <a:sym typeface="Arial"/>
              </a:rPr>
              <a:t>Introductory Presentation</a:t>
            </a:r>
            <a:endParaRPr/>
          </a:p>
          <a:p>
            <a:pPr indent="0" lvl="0" marL="0" rtl="0" algn="ctr">
              <a:lnSpc>
                <a:spcPct val="100000"/>
              </a:lnSpc>
              <a:spcBef>
                <a:spcPts val="1000"/>
              </a:spcBef>
              <a:spcAft>
                <a:spcPts val="0"/>
              </a:spcAft>
              <a:buClr>
                <a:schemeClr val="lt1"/>
              </a:buClr>
              <a:buSzPct val="100000"/>
              <a:buNone/>
            </a:pPr>
            <a:r>
              <a:rPr b="1" lang="en-AU" sz="4200">
                <a:solidFill>
                  <a:schemeClr val="lt1"/>
                </a:solidFill>
                <a:latin typeface="Arial"/>
                <a:ea typeface="Arial"/>
                <a:cs typeface="Arial"/>
                <a:sym typeface="Arial"/>
              </a:rPr>
              <a:t>1980 Child Abduction Convention &amp;</a:t>
            </a:r>
            <a:br>
              <a:rPr b="1" lang="en-AU" sz="4200">
                <a:solidFill>
                  <a:schemeClr val="lt1"/>
                </a:solidFill>
                <a:latin typeface="Arial"/>
                <a:ea typeface="Arial"/>
                <a:cs typeface="Arial"/>
                <a:sym typeface="Arial"/>
              </a:rPr>
            </a:br>
            <a:r>
              <a:rPr b="1" lang="en-AU" sz="4200">
                <a:solidFill>
                  <a:schemeClr val="lt1"/>
                </a:solidFill>
                <a:latin typeface="Arial"/>
                <a:ea typeface="Arial"/>
                <a:cs typeface="Arial"/>
                <a:sym typeface="Arial"/>
              </a:rPr>
              <a:t>1996 Child Protection Convention</a:t>
            </a:r>
            <a:endParaRPr/>
          </a:p>
        </p:txBody>
      </p:sp>
      <p:pic>
        <p:nvPicPr>
          <p:cNvPr id="107" name="Google Shape;107;p1"/>
          <p:cNvPicPr preferRelativeResize="0"/>
          <p:nvPr/>
        </p:nvPicPr>
        <p:blipFill rotWithShape="1">
          <a:blip r:embed="rId3">
            <a:alphaModFix/>
          </a:blip>
          <a:srcRect b="0" l="0" r="0" t="0"/>
          <a:stretch/>
        </p:blipFill>
        <p:spPr>
          <a:xfrm>
            <a:off x="9216788" y="333601"/>
            <a:ext cx="2508319" cy="117384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513832" y="333601"/>
            <a:ext cx="2729708" cy="1211132"/>
          </a:xfrm>
          <a:prstGeom prst="rect">
            <a:avLst/>
          </a:prstGeom>
          <a:noFill/>
          <a:ln>
            <a:noFill/>
          </a:ln>
        </p:spPr>
      </p:pic>
      <p:sp>
        <p:nvSpPr>
          <p:cNvPr id="109" name="Google Shape;109;p1"/>
          <p:cNvSpPr txBox="1"/>
          <p:nvPr/>
        </p:nvSpPr>
        <p:spPr>
          <a:xfrm>
            <a:off x="0" y="5503463"/>
            <a:ext cx="12192000" cy="95539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Arial"/>
              <a:buNone/>
            </a:pPr>
            <a:r>
              <a:rPr b="1" i="1" lang="en-AU" sz="2400" u="none" cap="none" strike="noStrike">
                <a:solidFill>
                  <a:schemeClr val="lt1"/>
                </a:solidFill>
                <a:latin typeface="Arial"/>
                <a:ea typeface="Arial"/>
                <a:cs typeface="Arial"/>
                <a:sym typeface="Arial"/>
              </a:rPr>
              <a:t>Honourable Justice Victoria Bennett AO</a:t>
            </a:r>
            <a:endParaRPr b="1" i="0" sz="2400" u="none" cap="none" strike="noStrike">
              <a:solidFill>
                <a:schemeClr val="lt1"/>
              </a:solidFill>
              <a:latin typeface="Arial"/>
              <a:ea typeface="Arial"/>
              <a:cs typeface="Arial"/>
              <a:sym typeface="Arial"/>
            </a:endParaRPr>
          </a:p>
          <a:p>
            <a:pPr indent="0" lvl="0" marL="0" marR="0" rtl="0" algn="ctr">
              <a:lnSpc>
                <a:spcPct val="90000"/>
              </a:lnSpc>
              <a:spcBef>
                <a:spcPts val="1000"/>
              </a:spcBef>
              <a:spcAft>
                <a:spcPts val="0"/>
              </a:spcAft>
              <a:buClr>
                <a:schemeClr val="lt1"/>
              </a:buClr>
              <a:buSzPts val="2400"/>
              <a:buFont typeface="Arial"/>
              <a:buNone/>
            </a:pPr>
            <a:r>
              <a:rPr b="1" i="1" lang="en-AU" sz="2400" u="none" cap="none" strike="noStrike">
                <a:solidFill>
                  <a:schemeClr val="lt1"/>
                </a:solidFill>
                <a:latin typeface="Arial"/>
                <a:ea typeface="Arial"/>
                <a:cs typeface="Arial"/>
                <a:sym typeface="Arial"/>
              </a:rPr>
              <a:t>Federal Circuit and Family Court of Australia,  IHNJ from Australia.</a:t>
            </a:r>
            <a:endParaRPr b="1" i="0" sz="2400" u="none" cap="none" strike="noStrike">
              <a:solidFill>
                <a:schemeClr val="lt1"/>
              </a:solidFill>
              <a:latin typeface="Arial"/>
              <a:ea typeface="Arial"/>
              <a:cs typeface="Arial"/>
              <a:sym typeface="Arial"/>
            </a:endParaRPr>
          </a:p>
        </p:txBody>
      </p:sp>
      <p:sp>
        <p:nvSpPr>
          <p:cNvPr id="110" name="Google Shape;1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idx="1" type="body"/>
          </p:nvPr>
        </p:nvSpPr>
        <p:spPr>
          <a:xfrm>
            <a:off x="774700" y="1920415"/>
            <a:ext cx="10515600" cy="4441355"/>
          </a:xfrm>
          <a:prstGeom prst="rect">
            <a:avLst/>
          </a:prstGeom>
          <a:noFill/>
          <a:ln>
            <a:noFill/>
          </a:ln>
        </p:spPr>
        <p:txBody>
          <a:bodyPr anchorCtr="0" anchor="t" bIns="45700" lIns="91425" spcFirstLastPara="1" rIns="91425" wrap="square" tIns="45700">
            <a:normAutofit fontScale="77500" lnSpcReduction="20000"/>
          </a:bodyPr>
          <a:lstStyle/>
          <a:p>
            <a:pPr indent="-228631" lvl="0" marL="228600" rtl="0" algn="l">
              <a:lnSpc>
                <a:spcPct val="90000"/>
              </a:lnSpc>
              <a:spcBef>
                <a:spcPts val="0"/>
              </a:spcBef>
              <a:spcAft>
                <a:spcPts val="0"/>
              </a:spcAft>
              <a:buClr>
                <a:schemeClr val="dk1"/>
              </a:buClr>
              <a:buSzPct val="100000"/>
              <a:buChar char="•"/>
            </a:pPr>
            <a:r>
              <a:rPr lang="en-AU" sz="3300"/>
              <a:t>The 1980 Convention is a private international law treaty to select the appropriate forum for parenting proceedings for children who have been removed or retained across international borders.</a:t>
            </a:r>
            <a:endParaRPr/>
          </a:p>
          <a:p>
            <a:pPr indent="-228631" lvl="0" marL="228600" rtl="0" algn="l">
              <a:lnSpc>
                <a:spcPct val="90000"/>
              </a:lnSpc>
              <a:spcBef>
                <a:spcPts val="2200"/>
              </a:spcBef>
              <a:spcAft>
                <a:spcPts val="0"/>
              </a:spcAft>
              <a:buClr>
                <a:schemeClr val="dk1"/>
              </a:buClr>
              <a:buSzPct val="100000"/>
              <a:buChar char="•"/>
            </a:pPr>
            <a:r>
              <a:rPr lang="en-AU" sz="3300"/>
              <a:t>It is not a jurisdictional treaty which provides rules for determining which court is competent to determine parenting applications on the merits. </a:t>
            </a:r>
            <a:endParaRPr/>
          </a:p>
          <a:p>
            <a:pPr indent="-228631" lvl="0" marL="228600" rtl="0" algn="l">
              <a:lnSpc>
                <a:spcPct val="90000"/>
              </a:lnSpc>
              <a:spcBef>
                <a:spcPts val="2200"/>
              </a:spcBef>
              <a:spcAft>
                <a:spcPts val="0"/>
              </a:spcAft>
              <a:buClr>
                <a:schemeClr val="dk1"/>
              </a:buClr>
              <a:buSzPct val="100000"/>
              <a:buChar char="•"/>
            </a:pPr>
            <a:r>
              <a:rPr lang="en-AU" sz="3300"/>
              <a:t>Prompt physical return of the child to the child’s home state is based on the concept that, as a rule, the court’s of the child’s state of habitual residence is best placed to determine the merits of any custody dispute which involves an examination of the best interests of the child. </a:t>
            </a:r>
            <a:endParaRPr/>
          </a:p>
          <a:p>
            <a:pPr indent="-228631" lvl="0" marL="228600" rtl="0" algn="l">
              <a:lnSpc>
                <a:spcPct val="90000"/>
              </a:lnSpc>
              <a:spcBef>
                <a:spcPts val="2200"/>
              </a:spcBef>
              <a:spcAft>
                <a:spcPts val="0"/>
              </a:spcAft>
              <a:buClr>
                <a:schemeClr val="dk1"/>
              </a:buClr>
              <a:buSzPct val="100000"/>
              <a:buChar char="•"/>
            </a:pPr>
            <a:r>
              <a:rPr lang="en-AU" sz="3300"/>
              <a:t>Return is not pre-conditioned on the child’s best interests. </a:t>
            </a:r>
            <a:endParaRPr/>
          </a:p>
          <a:p>
            <a:pPr indent="-90804" lvl="0" marL="228600" rtl="0" algn="l">
              <a:lnSpc>
                <a:spcPct val="90000"/>
              </a:lnSpc>
              <a:spcBef>
                <a:spcPts val="22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90" name="Google Shape;190;p1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The 1980 Convention is a forum selection treaty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idx="1" type="body"/>
          </p:nvPr>
        </p:nvSpPr>
        <p:spPr>
          <a:xfrm>
            <a:off x="774700" y="2012795"/>
            <a:ext cx="10515600" cy="461102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AU"/>
              <a:t>A Contracting State must designate a Central Authority to discharge the duties that are imposed by the Convention on such authorities (Article 6). </a:t>
            </a:r>
            <a:endParaRPr/>
          </a:p>
          <a:p>
            <a:pPr indent="-228600" lvl="0" marL="228600" rtl="0" algn="l">
              <a:lnSpc>
                <a:spcPct val="90000"/>
              </a:lnSpc>
              <a:spcBef>
                <a:spcPts val="2200"/>
              </a:spcBef>
              <a:spcAft>
                <a:spcPts val="0"/>
              </a:spcAft>
              <a:buClr>
                <a:schemeClr val="dk1"/>
              </a:buClr>
              <a:buSzPts val="2800"/>
              <a:buChar char="•"/>
            </a:pPr>
            <a:r>
              <a:rPr lang="en-AU"/>
              <a:t>A functioning Central Authority is </a:t>
            </a:r>
            <a:r>
              <a:rPr b="1" lang="en-AU"/>
              <a:t>absolutely essential </a:t>
            </a:r>
            <a:r>
              <a:rPr lang="en-AU"/>
              <a:t>to give effect to the 1980 Convention. If there is no properly functioning Central Authority the 1980 Convention cannot operate. </a:t>
            </a:r>
            <a:endParaRPr/>
          </a:p>
          <a:p>
            <a:pPr indent="-228600" lvl="0" marL="228600" rtl="0" algn="l">
              <a:lnSpc>
                <a:spcPct val="90000"/>
              </a:lnSpc>
              <a:spcBef>
                <a:spcPts val="2200"/>
              </a:spcBef>
              <a:spcAft>
                <a:spcPts val="0"/>
              </a:spcAft>
              <a:buClr>
                <a:schemeClr val="dk1"/>
              </a:buClr>
              <a:buSzPts val="2800"/>
              <a:buChar char="•"/>
            </a:pPr>
            <a:r>
              <a:rPr lang="en-AU"/>
              <a:t>Article 7 particularises the manner in which Central Authorities are required to co-operate with each other to secure the prompt return of children and to achieve the other objects of the Convention (including to discourage international parental child abduction). </a:t>
            </a:r>
            <a:endParaRPr/>
          </a:p>
          <a:p>
            <a:pPr indent="-50800" lvl="0" marL="228600" rtl="0" algn="l">
              <a:lnSpc>
                <a:spcPct val="90000"/>
              </a:lnSpc>
              <a:spcBef>
                <a:spcPts val="2200"/>
              </a:spcBef>
              <a:spcAft>
                <a:spcPts val="0"/>
              </a:spcAft>
              <a:buClr>
                <a:schemeClr val="dk1"/>
              </a:buClr>
              <a:buSzPts val="2800"/>
              <a:buNone/>
            </a:pPr>
            <a:r>
              <a:t/>
            </a:r>
            <a:endParaRPr/>
          </a:p>
        </p:txBody>
      </p:sp>
      <p:sp>
        <p:nvSpPr>
          <p:cNvPr id="197" name="Google Shape;197;p1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Central Authority under the 1980 Convention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Central Authority </a:t>
            </a:r>
            <a:endParaRPr/>
          </a:p>
        </p:txBody>
      </p:sp>
      <p:pic>
        <p:nvPicPr>
          <p:cNvPr id="204" name="Google Shape;204;p12"/>
          <p:cNvPicPr preferRelativeResize="0"/>
          <p:nvPr/>
        </p:nvPicPr>
        <p:blipFill rotWithShape="1">
          <a:blip r:embed="rId3">
            <a:alphaModFix/>
          </a:blip>
          <a:srcRect b="0" l="0" r="0" t="0"/>
          <a:stretch/>
        </p:blipFill>
        <p:spPr>
          <a:xfrm>
            <a:off x="7674796" y="2003259"/>
            <a:ext cx="2808775" cy="3869642"/>
          </a:xfrm>
          <a:prstGeom prst="rect">
            <a:avLst/>
          </a:prstGeom>
          <a:noFill/>
          <a:ln>
            <a:noFill/>
          </a:ln>
        </p:spPr>
      </p:pic>
      <p:sp>
        <p:nvSpPr>
          <p:cNvPr id="205" name="Google Shape;205;p12"/>
          <p:cNvSpPr/>
          <p:nvPr/>
        </p:nvSpPr>
        <p:spPr>
          <a:xfrm>
            <a:off x="0" y="2003259"/>
            <a:ext cx="6113124" cy="288724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2"/>
          <p:cNvSpPr txBox="1"/>
          <p:nvPr>
            <p:ph idx="1" type="body"/>
          </p:nvPr>
        </p:nvSpPr>
        <p:spPr>
          <a:xfrm>
            <a:off x="581061" y="2629333"/>
            <a:ext cx="5122666" cy="148033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u="sng">
                <a:solidFill>
                  <a:schemeClr val="hlink"/>
                </a:solidFill>
                <a:hlinkClick r:id="rId4"/>
              </a:rPr>
              <a:t>Guide to Good Practice Child Abduction Convention: Part I - Central Authority Practice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The judicial or administrative authorities of Contracting States shall act </a:t>
            </a:r>
            <a:r>
              <a:rPr b="1" lang="en-AU"/>
              <a:t>expeditiously</a:t>
            </a:r>
            <a:r>
              <a:rPr lang="en-AU"/>
              <a:t> in proceedings for the return of children (Article 11).</a:t>
            </a:r>
            <a:endParaRPr/>
          </a:p>
          <a:p>
            <a:pPr indent="-228600" lvl="0" marL="228600" rtl="0" algn="l">
              <a:lnSpc>
                <a:spcPct val="90000"/>
              </a:lnSpc>
              <a:spcBef>
                <a:spcPts val="2200"/>
              </a:spcBef>
              <a:spcAft>
                <a:spcPts val="0"/>
              </a:spcAft>
              <a:buClr>
                <a:schemeClr val="dk1"/>
              </a:buClr>
              <a:buSzPts val="2800"/>
              <a:buChar char="•"/>
            </a:pPr>
            <a:r>
              <a:rPr lang="en-AU"/>
              <a:t>If the judicial or administrative authority concerned has not reached a decision within 6 weeks from the commencement of the proceedings, the applicant or the Central authority of the requested state shall have the right to request a statement of the </a:t>
            </a:r>
            <a:r>
              <a:rPr b="1" lang="en-AU"/>
              <a:t>reasons for the delay</a:t>
            </a:r>
            <a:r>
              <a:rPr lang="en-AU"/>
              <a:t>. </a:t>
            </a:r>
            <a:endParaRPr/>
          </a:p>
          <a:p>
            <a:pPr indent="-50800" lvl="0" marL="228600" rtl="0" algn="l">
              <a:lnSpc>
                <a:spcPct val="90000"/>
              </a:lnSpc>
              <a:spcBef>
                <a:spcPts val="2200"/>
              </a:spcBef>
              <a:spcAft>
                <a:spcPts val="0"/>
              </a:spcAft>
              <a:buClr>
                <a:schemeClr val="dk1"/>
              </a:buClr>
              <a:buSzPts val="2800"/>
              <a:buNone/>
            </a:pPr>
            <a:r>
              <a:t/>
            </a:r>
            <a:endParaRPr/>
          </a:p>
        </p:txBody>
      </p:sp>
      <p:sp>
        <p:nvSpPr>
          <p:cNvPr id="213" name="Google Shape;213;p1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Convention: Expedited procedure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4"/>
          <p:cNvSpPr/>
          <p:nvPr/>
        </p:nvSpPr>
        <p:spPr>
          <a:xfrm>
            <a:off x="0" y="1979340"/>
            <a:ext cx="12192000" cy="38478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txBox="1"/>
          <p:nvPr>
            <p:ph idx="1" type="body"/>
          </p:nvPr>
        </p:nvSpPr>
        <p:spPr>
          <a:xfrm>
            <a:off x="774700" y="2076088"/>
            <a:ext cx="10515600" cy="38591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1980 Convention must have entered into force between the requesting contracting state and the contracting state in which the child is present.</a:t>
            </a:r>
            <a:endParaRPr/>
          </a:p>
          <a:p>
            <a:pPr indent="-228600" lvl="0" marL="228600" rtl="0" algn="l">
              <a:lnSpc>
                <a:spcPct val="90000"/>
              </a:lnSpc>
              <a:spcBef>
                <a:spcPts val="1000"/>
              </a:spcBef>
              <a:spcAft>
                <a:spcPts val="0"/>
              </a:spcAft>
              <a:buClr>
                <a:schemeClr val="dk1"/>
              </a:buClr>
              <a:buSzPts val="2800"/>
              <a:buChar char="•"/>
            </a:pPr>
            <a:r>
              <a:rPr lang="en-AU"/>
              <a:t>Not every unilateral removal of a child across international borders qualifies for a return of the child under the 1980 Convention. </a:t>
            </a:r>
            <a:endParaRPr/>
          </a:p>
          <a:p>
            <a:pPr indent="-228600" lvl="0" marL="228600" rtl="0" algn="l">
              <a:lnSpc>
                <a:spcPct val="90000"/>
              </a:lnSpc>
              <a:spcBef>
                <a:spcPts val="1000"/>
              </a:spcBef>
              <a:spcAft>
                <a:spcPts val="0"/>
              </a:spcAft>
              <a:buClr>
                <a:schemeClr val="dk1"/>
              </a:buClr>
              <a:buSzPts val="2800"/>
              <a:buChar char="•"/>
            </a:pPr>
            <a:r>
              <a:rPr lang="en-AU"/>
              <a:t>The 1980 Convention applies only to a removal or retention which is </a:t>
            </a:r>
            <a:r>
              <a:rPr i="1" lang="en-AU"/>
              <a:t>wrongful</a:t>
            </a:r>
            <a:r>
              <a:rPr lang="en-AU"/>
              <a:t> within the meaning of Article 3.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21" name="Google Shape;221;p1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AU" sz="3600"/>
              <a:t>1980 Convention: retention or removal must be wrongful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idx="1" type="body"/>
          </p:nvPr>
        </p:nvSpPr>
        <p:spPr>
          <a:xfrm>
            <a:off x="774700" y="1920415"/>
            <a:ext cx="10515600" cy="474243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The removal or retention must be in breach of </a:t>
            </a:r>
            <a:r>
              <a:rPr i="1" lang="en-AU"/>
              <a:t>rights of custody </a:t>
            </a:r>
            <a:r>
              <a:rPr lang="en-AU"/>
              <a:t>attributed to a person, an institution or any other body under the law of the State in which the child was </a:t>
            </a:r>
            <a:r>
              <a:rPr i="1" lang="en-AU"/>
              <a:t>habitually resident </a:t>
            </a:r>
            <a:r>
              <a:rPr lang="en-AU"/>
              <a:t>before the removal or retention. </a:t>
            </a:r>
            <a:endParaRPr/>
          </a:p>
          <a:p>
            <a:pPr indent="-228600" lvl="0" marL="228600" rtl="0" algn="l">
              <a:lnSpc>
                <a:spcPct val="90000"/>
              </a:lnSpc>
              <a:spcBef>
                <a:spcPts val="1600"/>
              </a:spcBef>
              <a:spcAft>
                <a:spcPts val="0"/>
              </a:spcAft>
              <a:buClr>
                <a:schemeClr val="dk1"/>
              </a:buClr>
              <a:buSzPts val="2800"/>
              <a:buChar char="•"/>
            </a:pPr>
            <a:r>
              <a:rPr lang="en-AU"/>
              <a:t>It is either </a:t>
            </a:r>
            <a:r>
              <a:rPr i="1" lang="en-AU"/>
              <a:t>removal</a:t>
            </a:r>
            <a:r>
              <a:rPr lang="en-AU"/>
              <a:t> or </a:t>
            </a:r>
            <a:r>
              <a:rPr i="1" lang="en-AU"/>
              <a:t>retention</a:t>
            </a:r>
            <a:r>
              <a:rPr lang="en-AU"/>
              <a:t>, mutually exclusive.</a:t>
            </a:r>
            <a:endParaRPr/>
          </a:p>
          <a:p>
            <a:pPr indent="-228600" lvl="0" marL="228600" rtl="0" algn="l">
              <a:lnSpc>
                <a:spcPct val="90000"/>
              </a:lnSpc>
              <a:spcBef>
                <a:spcPts val="1600"/>
              </a:spcBef>
              <a:spcAft>
                <a:spcPts val="0"/>
              </a:spcAft>
              <a:buClr>
                <a:schemeClr val="dk1"/>
              </a:buClr>
              <a:buSzPts val="2800"/>
              <a:buChar char="•"/>
            </a:pPr>
            <a:r>
              <a:rPr lang="en-AU"/>
              <a:t>The removal or retention should be a specific date or, in some circumstances, can be within a specified time frame (Article 3(a)).</a:t>
            </a:r>
            <a:endParaRPr/>
          </a:p>
          <a:p>
            <a:pPr indent="-50800" lvl="0" marL="228600" rtl="0" algn="l">
              <a:lnSpc>
                <a:spcPct val="90000"/>
              </a:lnSpc>
              <a:spcBef>
                <a:spcPts val="1600"/>
              </a:spcBef>
              <a:spcAft>
                <a:spcPts val="0"/>
              </a:spcAft>
              <a:buClr>
                <a:schemeClr val="dk1"/>
              </a:buClr>
              <a:buSzPts val="2800"/>
              <a:buNone/>
            </a:pPr>
            <a:r>
              <a:t/>
            </a:r>
            <a:endParaRPr/>
          </a:p>
        </p:txBody>
      </p:sp>
      <p:sp>
        <p:nvSpPr>
          <p:cNvPr id="228" name="Google Shape;228;p1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Convention: Pre-requisites or jurisdictional facts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2800"/>
              <a:buChar char="•"/>
            </a:pPr>
            <a:r>
              <a:rPr lang="en-AU" sz="2800"/>
              <a:t>Rights of custody shall include rights relating to the care of the care of the child and, in particular, the right to determine the child’s place of residence (Article 5). </a:t>
            </a:r>
            <a:endParaRPr/>
          </a:p>
          <a:p>
            <a:pPr indent="-228600" lvl="1" marL="685800" rtl="0" algn="l">
              <a:lnSpc>
                <a:spcPct val="90000"/>
              </a:lnSpc>
              <a:spcBef>
                <a:spcPts val="1700"/>
              </a:spcBef>
              <a:spcAft>
                <a:spcPts val="0"/>
              </a:spcAft>
              <a:buClr>
                <a:schemeClr val="dk1"/>
              </a:buClr>
              <a:buSzPts val="2800"/>
              <a:buChar char="•"/>
            </a:pPr>
            <a:r>
              <a:rPr lang="en-AU" sz="2800"/>
              <a:t>The removal or the retention of the child must be in breach of a person’s rights of custody (Article 3). I will call that person the left behind parent (LBP).</a:t>
            </a:r>
            <a:endParaRPr/>
          </a:p>
          <a:p>
            <a:pPr indent="-228600" lvl="1" marL="685800" rtl="0" algn="l">
              <a:lnSpc>
                <a:spcPct val="90000"/>
              </a:lnSpc>
              <a:spcBef>
                <a:spcPts val="1700"/>
              </a:spcBef>
              <a:spcAft>
                <a:spcPts val="0"/>
              </a:spcAft>
              <a:buClr>
                <a:schemeClr val="dk1"/>
              </a:buClr>
              <a:buSzPts val="2800"/>
              <a:buChar char="•"/>
            </a:pPr>
            <a:r>
              <a:rPr lang="en-AU" sz="2800"/>
              <a:t>At the time of the removal or retention the LBP must have been exercising the rights of custody (either jointly or alone) or would have exercised those rights had the child not been retained or removed (Article 3).</a:t>
            </a:r>
            <a:endParaRPr/>
          </a:p>
          <a:p>
            <a:pPr indent="-50800" lvl="0" marL="228600" rtl="0" algn="l">
              <a:lnSpc>
                <a:spcPct val="90000"/>
              </a:lnSpc>
              <a:spcBef>
                <a:spcPts val="2200"/>
              </a:spcBef>
              <a:spcAft>
                <a:spcPts val="0"/>
              </a:spcAft>
              <a:buClr>
                <a:schemeClr val="dk1"/>
              </a:buClr>
              <a:buSzPts val="2800"/>
              <a:buNone/>
            </a:pPr>
            <a:r>
              <a:t/>
            </a:r>
            <a:endParaRPr/>
          </a:p>
        </p:txBody>
      </p:sp>
      <p:sp>
        <p:nvSpPr>
          <p:cNvPr id="235" name="Google Shape;235;p1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Breach of rights of custody as a pre-requisite or jurisdictional facts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AU" sz="3200"/>
              <a:t>Removals or retentions are wrongful. They are not unlawful. None of the Children’s Conventions criminalise activity to which the operation of the 1980 Convention may apply.</a:t>
            </a:r>
            <a:endParaRPr/>
          </a:p>
          <a:p>
            <a:pPr indent="0" lvl="0" marL="0" rtl="0" algn="l">
              <a:lnSpc>
                <a:spcPct val="90000"/>
              </a:lnSpc>
              <a:spcBef>
                <a:spcPts val="1000"/>
              </a:spcBef>
              <a:spcAft>
                <a:spcPts val="0"/>
              </a:spcAft>
              <a:buClr>
                <a:schemeClr val="dk1"/>
              </a:buClr>
              <a:buSzPts val="3200"/>
              <a:buNone/>
            </a:pPr>
            <a:r>
              <a:rPr lang="en-AU" sz="3200"/>
              <a:t> </a:t>
            </a:r>
            <a:endParaRPr/>
          </a:p>
          <a:p>
            <a:pPr indent="-228600" lvl="0" marL="228600" rtl="0" algn="l">
              <a:lnSpc>
                <a:spcPct val="90000"/>
              </a:lnSpc>
              <a:spcBef>
                <a:spcPts val="1000"/>
              </a:spcBef>
              <a:spcAft>
                <a:spcPts val="0"/>
              </a:spcAft>
              <a:buClr>
                <a:schemeClr val="dk1"/>
              </a:buClr>
              <a:buSzPts val="3200"/>
              <a:buChar char="•"/>
            </a:pPr>
            <a:r>
              <a:rPr lang="en-AU" sz="3200"/>
              <a:t>Contracting States are responsible for the criminalisation of international parental child abduction. </a:t>
            </a:r>
            <a:endParaRPr sz="3200"/>
          </a:p>
          <a:p>
            <a:pPr indent="-50800" lvl="0" marL="228600" rtl="0" algn="l">
              <a:lnSpc>
                <a:spcPct val="90000"/>
              </a:lnSpc>
              <a:spcBef>
                <a:spcPts val="1000"/>
              </a:spcBef>
              <a:spcAft>
                <a:spcPts val="0"/>
              </a:spcAft>
              <a:buClr>
                <a:schemeClr val="dk1"/>
              </a:buClr>
              <a:buSzPts val="2800"/>
              <a:buNone/>
            </a:pPr>
            <a:r>
              <a:t/>
            </a:r>
            <a:endParaRPr/>
          </a:p>
        </p:txBody>
      </p:sp>
      <p:sp>
        <p:nvSpPr>
          <p:cNvPr id="242" name="Google Shape;242;p1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Removal or retention is </a:t>
            </a:r>
            <a:r>
              <a:rPr i="1" lang="en-AU"/>
              <a:t>wrongful</a:t>
            </a:r>
            <a:r>
              <a:rPr lang="en-AU"/>
              <a:t> not </a:t>
            </a:r>
            <a:r>
              <a:rPr i="1" lang="en-AU"/>
              <a:t>unlawful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p:nvPr/>
        </p:nvSpPr>
        <p:spPr>
          <a:xfrm>
            <a:off x="0" y="1700561"/>
            <a:ext cx="12192000" cy="51574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300"/>
              <a:buChar char="•"/>
            </a:pPr>
            <a:r>
              <a:rPr lang="en-AU" sz="2300"/>
              <a:t>Once a removal or retention is characterised as wrongful, we must determine whether the application is made within 12 months of the wrongful removal or retention. </a:t>
            </a:r>
            <a:endParaRPr/>
          </a:p>
          <a:p>
            <a:pPr indent="-228600" lvl="0" marL="228600" rtl="0" algn="l">
              <a:lnSpc>
                <a:spcPct val="90000"/>
              </a:lnSpc>
              <a:spcBef>
                <a:spcPts val="1000"/>
              </a:spcBef>
              <a:spcAft>
                <a:spcPts val="0"/>
              </a:spcAft>
              <a:buClr>
                <a:schemeClr val="dk1"/>
              </a:buClr>
              <a:buSzPts val="2300"/>
              <a:buChar char="•"/>
            </a:pPr>
            <a:r>
              <a:rPr lang="en-AU" sz="2300"/>
              <a:t>If a return application is </a:t>
            </a:r>
            <a:r>
              <a:rPr b="1" lang="en-AU" sz="2300"/>
              <a:t>brought within one year </a:t>
            </a:r>
            <a:r>
              <a:rPr lang="en-AU" sz="2300"/>
              <a:t>of the wrongful removal or retention, the child must be returned forthwith (subject to exceptions)</a:t>
            </a:r>
            <a:endParaRPr/>
          </a:p>
          <a:p>
            <a:pPr indent="-228600" lvl="0" marL="228600" rtl="0" algn="l">
              <a:lnSpc>
                <a:spcPct val="90000"/>
              </a:lnSpc>
              <a:spcBef>
                <a:spcPts val="1000"/>
              </a:spcBef>
              <a:spcAft>
                <a:spcPts val="0"/>
              </a:spcAft>
              <a:buClr>
                <a:schemeClr val="dk1"/>
              </a:buClr>
              <a:buSzPts val="2300"/>
              <a:buChar char="•"/>
            </a:pPr>
            <a:r>
              <a:rPr lang="en-AU" sz="2300"/>
              <a:t>If a return application is </a:t>
            </a:r>
            <a:r>
              <a:rPr b="1" lang="en-AU" sz="2300"/>
              <a:t>brought more than one year after </a:t>
            </a:r>
            <a:r>
              <a:rPr lang="en-AU" sz="2300"/>
              <a:t>the wrongful removal or retention, the child must be returned “unless it is demonstrated that the child is now settled in it’s new environment”. There is a dichotomy within Hague jurisprudence around the effect of a finding that the child has “settled in it’s now environment”. The majority of Contracting States seem to hold that a child can be returned under the 1980 Convention notwithstanding that the child is found to be “settled”. Other Contracting States (including Australia) regarding a finding of “settled” under Article 12 as dispositive so that the 1980 Convention no longer has any application to the child. </a:t>
            </a:r>
            <a:endParaRPr/>
          </a:p>
          <a:p>
            <a:pPr indent="-82550" lvl="0" marL="228600" rtl="0" algn="l">
              <a:lnSpc>
                <a:spcPct val="90000"/>
              </a:lnSpc>
              <a:spcBef>
                <a:spcPts val="1000"/>
              </a:spcBef>
              <a:spcAft>
                <a:spcPts val="0"/>
              </a:spcAft>
              <a:buClr>
                <a:schemeClr val="dk1"/>
              </a:buClr>
              <a:buSzPts val="2300"/>
              <a:buNone/>
            </a:pPr>
            <a:r>
              <a:t/>
            </a:r>
            <a:endParaRPr sz="2300"/>
          </a:p>
        </p:txBody>
      </p:sp>
      <p:sp>
        <p:nvSpPr>
          <p:cNvPr id="250" name="Google Shape;250;p1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AU"/>
              <a:t>Is application for return within 12 months of wrongful removal or retention?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9"/>
          <p:cNvSpPr txBox="1"/>
          <p:nvPr>
            <p:ph idx="1" type="body"/>
          </p:nvPr>
        </p:nvSpPr>
        <p:spPr>
          <a:xfrm>
            <a:off x="774700" y="1920415"/>
            <a:ext cx="10515600" cy="4697834"/>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400"/>
              <a:buFont typeface="Calibri"/>
              <a:buAutoNum type="alphaLcParenR"/>
            </a:pPr>
            <a:r>
              <a:rPr lang="en-AU" sz="2400"/>
              <a:t>The left-behind parent was </a:t>
            </a:r>
            <a:r>
              <a:rPr b="1" lang="en-AU" sz="2400"/>
              <a:t>not</a:t>
            </a:r>
            <a:r>
              <a:rPr lang="en-AU" sz="2400"/>
              <a:t> </a:t>
            </a:r>
            <a:r>
              <a:rPr b="1" lang="en-AU" sz="2400"/>
              <a:t>exercising rights of custody </a:t>
            </a:r>
            <a:r>
              <a:rPr lang="en-AU" sz="2400"/>
              <a:t>at the time of the removal/retention (Article 13(1)(a));</a:t>
            </a:r>
            <a:endParaRPr/>
          </a:p>
          <a:p>
            <a:pPr indent="-514350" lvl="0" marL="514350" rtl="0" algn="l">
              <a:lnSpc>
                <a:spcPct val="90000"/>
              </a:lnSpc>
              <a:spcBef>
                <a:spcPts val="1000"/>
              </a:spcBef>
              <a:spcAft>
                <a:spcPts val="0"/>
              </a:spcAft>
              <a:buClr>
                <a:schemeClr val="dk1"/>
              </a:buClr>
              <a:buSzPts val="2400"/>
              <a:buFont typeface="Calibri"/>
              <a:buAutoNum type="alphaLcParenR"/>
            </a:pPr>
            <a:r>
              <a:rPr lang="en-AU" sz="2400"/>
              <a:t>The left-behind </a:t>
            </a:r>
            <a:r>
              <a:rPr b="1" lang="en-AU" sz="2400"/>
              <a:t>parent consented or subsequently acquiesced </a:t>
            </a:r>
            <a:r>
              <a:rPr lang="en-AU" sz="2400"/>
              <a:t>in the removal or retention (Article 13(1)(a)); </a:t>
            </a:r>
            <a:endParaRPr/>
          </a:p>
          <a:p>
            <a:pPr indent="-514350" lvl="0" marL="514350" rtl="0" algn="l">
              <a:lnSpc>
                <a:spcPct val="90000"/>
              </a:lnSpc>
              <a:spcBef>
                <a:spcPts val="1000"/>
              </a:spcBef>
              <a:spcAft>
                <a:spcPts val="0"/>
              </a:spcAft>
              <a:buClr>
                <a:schemeClr val="dk1"/>
              </a:buClr>
              <a:buSzPts val="2400"/>
              <a:buFont typeface="Calibri"/>
              <a:buAutoNum type="alphaLcParenR"/>
            </a:pPr>
            <a:r>
              <a:rPr lang="en-AU" sz="2400"/>
              <a:t>There is a </a:t>
            </a:r>
            <a:r>
              <a:rPr b="1" lang="en-AU" sz="2400"/>
              <a:t>grave risk </a:t>
            </a:r>
            <a:r>
              <a:rPr lang="en-AU" sz="2400"/>
              <a:t>that the return would </a:t>
            </a:r>
            <a:r>
              <a:rPr b="1" lang="en-AU" sz="2400"/>
              <a:t>expose the child to physical or psychological harm </a:t>
            </a:r>
            <a:r>
              <a:rPr lang="en-AU" sz="2400"/>
              <a:t>or otherwise place them in an </a:t>
            </a:r>
            <a:r>
              <a:rPr b="1" lang="en-AU" sz="2400"/>
              <a:t>intolerable situation </a:t>
            </a:r>
            <a:r>
              <a:rPr lang="en-AU" sz="2400"/>
              <a:t>(Article 13(1)(b));</a:t>
            </a:r>
            <a:endParaRPr/>
          </a:p>
          <a:p>
            <a:pPr indent="-514350" lvl="0" marL="514350" rtl="0" algn="l">
              <a:lnSpc>
                <a:spcPct val="90000"/>
              </a:lnSpc>
              <a:spcBef>
                <a:spcPts val="1000"/>
              </a:spcBef>
              <a:spcAft>
                <a:spcPts val="0"/>
              </a:spcAft>
              <a:buClr>
                <a:schemeClr val="dk1"/>
              </a:buClr>
              <a:buSzPts val="2400"/>
              <a:buFont typeface="Calibri"/>
              <a:buAutoNum type="alphaLcParenR"/>
            </a:pPr>
            <a:r>
              <a:rPr lang="en-AU" sz="2400"/>
              <a:t>The </a:t>
            </a:r>
            <a:r>
              <a:rPr b="1" lang="en-AU" sz="2400"/>
              <a:t>child objects to the return </a:t>
            </a:r>
            <a:r>
              <a:rPr lang="en-AU" sz="2400"/>
              <a:t>and has attained an age and degree of maturity in which their views should be taken into account (Article 13(2));</a:t>
            </a:r>
            <a:endParaRPr/>
          </a:p>
          <a:p>
            <a:pPr indent="-514350" lvl="0" marL="514350" rtl="0" algn="l">
              <a:lnSpc>
                <a:spcPct val="90000"/>
              </a:lnSpc>
              <a:spcBef>
                <a:spcPts val="1000"/>
              </a:spcBef>
              <a:spcAft>
                <a:spcPts val="0"/>
              </a:spcAft>
              <a:buClr>
                <a:schemeClr val="dk1"/>
              </a:buClr>
              <a:buSzPts val="2400"/>
              <a:buFont typeface="Calibri"/>
              <a:buAutoNum type="alphaLcParenR"/>
            </a:pPr>
            <a:r>
              <a:rPr lang="en-AU" sz="2400"/>
              <a:t>The return would be </a:t>
            </a:r>
            <a:r>
              <a:rPr b="1" lang="en-AU" sz="2400"/>
              <a:t>contrary to fundamental principles of freedom </a:t>
            </a:r>
            <a:r>
              <a:rPr lang="en-AU" sz="2400"/>
              <a:t>of the requested State relating to the protection of human rights (Article 20). </a:t>
            </a:r>
            <a:endParaRPr/>
          </a:p>
        </p:txBody>
      </p:sp>
      <p:sp>
        <p:nvSpPr>
          <p:cNvPr id="257" name="Google Shape;257;p1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Exceptions to return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and 1996 Conventions: Introduction</a:t>
            </a:r>
            <a:endParaRPr/>
          </a:p>
        </p:txBody>
      </p:sp>
      <p:pic>
        <p:nvPicPr>
          <p:cNvPr id="117" name="Google Shape;117;p2"/>
          <p:cNvPicPr preferRelativeResize="0"/>
          <p:nvPr/>
        </p:nvPicPr>
        <p:blipFill rotWithShape="1">
          <a:blip r:embed="rId3">
            <a:alphaModFix/>
          </a:blip>
          <a:srcRect b="0" l="0" r="0" t="0"/>
          <a:stretch/>
        </p:blipFill>
        <p:spPr>
          <a:xfrm>
            <a:off x="2582984" y="1674040"/>
            <a:ext cx="6899031" cy="45952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0"/>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The return of a child is to the Requesting State and not to the holder of rights of custody </a:t>
            </a:r>
            <a:r>
              <a:rPr lang="en-AU" u="sng"/>
              <a:t>or</a:t>
            </a:r>
            <a:r>
              <a:rPr lang="en-AU"/>
              <a:t> the applicant </a:t>
            </a:r>
            <a:r>
              <a:rPr lang="en-AU" u="sng"/>
              <a:t>or</a:t>
            </a:r>
            <a:r>
              <a:rPr lang="en-AU"/>
              <a:t> to the location at which the child previously resided within the Requesting State.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4" name="Google Shape;264;p2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Convention: return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idx="1" type="body"/>
          </p:nvPr>
        </p:nvSpPr>
        <p:spPr>
          <a:xfrm>
            <a:off x="774700" y="1920416"/>
            <a:ext cx="9992946" cy="464765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AU" sz="3600"/>
              <a:t>Conditions to return should:</a:t>
            </a:r>
            <a:r>
              <a:rPr lang="en-AU" sz="3600"/>
              <a:t> </a:t>
            </a:r>
            <a:endParaRPr/>
          </a:p>
          <a:p>
            <a:pPr indent="-228600" lvl="0" marL="228600" rtl="0" algn="l">
              <a:lnSpc>
                <a:spcPct val="90000"/>
              </a:lnSpc>
              <a:spcBef>
                <a:spcPts val="1000"/>
              </a:spcBef>
              <a:spcAft>
                <a:spcPts val="0"/>
              </a:spcAft>
              <a:buClr>
                <a:schemeClr val="dk1"/>
              </a:buClr>
              <a:buSzPct val="100000"/>
              <a:buChar char="•"/>
            </a:pPr>
            <a:r>
              <a:rPr lang="en-AU" sz="3300"/>
              <a:t>Be simple; </a:t>
            </a:r>
            <a:endParaRPr/>
          </a:p>
          <a:p>
            <a:pPr indent="-228600" lvl="0" marL="228600" rtl="0" algn="l">
              <a:lnSpc>
                <a:spcPct val="90000"/>
              </a:lnSpc>
              <a:spcBef>
                <a:spcPts val="1600"/>
              </a:spcBef>
              <a:spcAft>
                <a:spcPts val="0"/>
              </a:spcAft>
              <a:buClr>
                <a:schemeClr val="dk1"/>
              </a:buClr>
              <a:buSzPct val="100000"/>
              <a:buChar char="•"/>
            </a:pPr>
            <a:r>
              <a:rPr lang="en-AU" sz="3300"/>
              <a:t>Be realistic; </a:t>
            </a:r>
            <a:endParaRPr/>
          </a:p>
          <a:p>
            <a:pPr indent="-228600" lvl="0" marL="228600" rtl="0" algn="l">
              <a:lnSpc>
                <a:spcPct val="90000"/>
              </a:lnSpc>
              <a:spcBef>
                <a:spcPts val="1600"/>
              </a:spcBef>
              <a:spcAft>
                <a:spcPts val="0"/>
              </a:spcAft>
              <a:buClr>
                <a:schemeClr val="dk1"/>
              </a:buClr>
              <a:buSzPct val="100000"/>
              <a:buChar char="•"/>
            </a:pPr>
            <a:r>
              <a:rPr lang="en-AU" sz="3300"/>
              <a:t>Be necessary and proportionate to the circumstances of the case (not a consolation or reward for return); </a:t>
            </a:r>
            <a:endParaRPr/>
          </a:p>
          <a:p>
            <a:pPr indent="-228600" lvl="0" marL="228600" rtl="0" algn="l">
              <a:lnSpc>
                <a:spcPct val="90000"/>
              </a:lnSpc>
              <a:spcBef>
                <a:spcPts val="1600"/>
              </a:spcBef>
              <a:spcAft>
                <a:spcPts val="0"/>
              </a:spcAft>
              <a:buClr>
                <a:schemeClr val="dk1"/>
              </a:buClr>
              <a:buSzPct val="100000"/>
              <a:buChar char="•"/>
            </a:pPr>
            <a:r>
              <a:rPr lang="en-AU" sz="3300"/>
              <a:t>Usually, not place the respondent in a better position than they were prior to the wrongful retention or removal of the child; </a:t>
            </a:r>
            <a:endParaRPr/>
          </a:p>
          <a:p>
            <a:pPr indent="-228600" lvl="0" marL="228600" rtl="0" algn="l">
              <a:lnSpc>
                <a:spcPct val="90000"/>
              </a:lnSpc>
              <a:spcBef>
                <a:spcPts val="1600"/>
              </a:spcBef>
              <a:spcAft>
                <a:spcPts val="0"/>
              </a:spcAft>
              <a:buClr>
                <a:schemeClr val="dk1"/>
              </a:buClr>
              <a:buSzPct val="100000"/>
              <a:buChar char="•"/>
            </a:pPr>
            <a:r>
              <a:rPr lang="en-AU" sz="3300"/>
              <a:t>Not usurp the regular functions of courts and state of habitual residence; </a:t>
            </a:r>
            <a:endParaRPr/>
          </a:p>
          <a:p>
            <a:pPr indent="-228600" lvl="0" marL="228600" rtl="0" algn="l">
              <a:lnSpc>
                <a:spcPct val="90000"/>
              </a:lnSpc>
              <a:spcBef>
                <a:spcPts val="1600"/>
              </a:spcBef>
              <a:spcAft>
                <a:spcPts val="0"/>
              </a:spcAft>
              <a:buClr>
                <a:schemeClr val="dk1"/>
              </a:buClr>
              <a:buSzPct val="100000"/>
              <a:buChar char="•"/>
            </a:pPr>
            <a:r>
              <a:rPr lang="en-AU" sz="3300"/>
              <a:t>Be directly enforceable in the jurisdiction which the best interests of the child require the condition to be effective; and </a:t>
            </a:r>
            <a:endParaRPr/>
          </a:p>
          <a:p>
            <a:pPr indent="-228600" lvl="0" marL="228600" rtl="0" algn="l">
              <a:lnSpc>
                <a:spcPct val="90000"/>
              </a:lnSpc>
              <a:spcBef>
                <a:spcPts val="1600"/>
              </a:spcBef>
              <a:spcAft>
                <a:spcPts val="0"/>
              </a:spcAft>
              <a:buClr>
                <a:schemeClr val="dk1"/>
              </a:buClr>
              <a:buSzPct val="100000"/>
              <a:buChar char="•"/>
            </a:pPr>
            <a:r>
              <a:rPr lang="en-AU" sz="3300"/>
              <a:t>Only operate until the courts in the state of habitual residence become seized of the matter.  </a:t>
            </a:r>
            <a:endParaRPr/>
          </a:p>
          <a:p>
            <a:pPr indent="0" lvl="0" marL="0" rtl="0" algn="l">
              <a:lnSpc>
                <a:spcPct val="90000"/>
              </a:lnSpc>
              <a:spcBef>
                <a:spcPts val="1600"/>
              </a:spcBef>
              <a:spcAft>
                <a:spcPts val="0"/>
              </a:spcAft>
              <a:buClr>
                <a:schemeClr val="dk1"/>
              </a:buClr>
              <a:buSzPct val="100000"/>
              <a:buNone/>
            </a:pPr>
            <a:r>
              <a:t/>
            </a:r>
            <a:endParaRPr/>
          </a:p>
        </p:txBody>
      </p:sp>
      <p:sp>
        <p:nvSpPr>
          <p:cNvPr id="271" name="Google Shape;271;p2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Convention: Conditions to return</a:t>
            </a:r>
            <a:endParaRPr/>
          </a:p>
        </p:txBody>
      </p:sp>
      <p:pic>
        <p:nvPicPr>
          <p:cNvPr id="272" name="Google Shape;272;p21"/>
          <p:cNvPicPr preferRelativeResize="0"/>
          <p:nvPr/>
        </p:nvPicPr>
        <p:blipFill rotWithShape="1">
          <a:blip r:embed="rId3">
            <a:alphaModFix/>
          </a:blip>
          <a:srcRect b="0" l="0" r="0" t="0"/>
          <a:stretch/>
        </p:blipFill>
        <p:spPr>
          <a:xfrm>
            <a:off x="9754359" y="1691054"/>
            <a:ext cx="2915098" cy="34758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1980 Convention: discretion to refuse return</a:t>
            </a:r>
            <a:endParaRPr/>
          </a:p>
        </p:txBody>
      </p:sp>
      <p:grpSp>
        <p:nvGrpSpPr>
          <p:cNvPr id="279" name="Google Shape;279;p22"/>
          <p:cNvGrpSpPr/>
          <p:nvPr/>
        </p:nvGrpSpPr>
        <p:grpSpPr>
          <a:xfrm>
            <a:off x="532316" y="1976172"/>
            <a:ext cx="10119421" cy="1090413"/>
            <a:chOff x="563137" y="1884556"/>
            <a:chExt cx="10119421" cy="2023946"/>
          </a:xfrm>
        </p:grpSpPr>
        <p:sp>
          <p:nvSpPr>
            <p:cNvPr id="280" name="Google Shape;280;p22"/>
            <p:cNvSpPr/>
            <p:nvPr/>
          </p:nvSpPr>
          <p:spPr>
            <a:xfrm>
              <a:off x="563137" y="1884556"/>
              <a:ext cx="10080702" cy="2023946"/>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alibri"/>
                <a:ea typeface="Calibri"/>
                <a:cs typeface="Calibri"/>
                <a:sym typeface="Calibri"/>
              </a:endParaRPr>
            </a:p>
          </p:txBody>
        </p:sp>
        <p:sp>
          <p:nvSpPr>
            <p:cNvPr id="281" name="Google Shape;281;p22"/>
            <p:cNvSpPr txBox="1"/>
            <p:nvPr/>
          </p:nvSpPr>
          <p:spPr>
            <a:xfrm>
              <a:off x="601856" y="2446326"/>
              <a:ext cx="10080702" cy="6074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If an exception is made out, the Court has a discretion to refuse return</a:t>
              </a:r>
              <a:endParaRPr sz="2200">
                <a:solidFill>
                  <a:schemeClr val="dk1"/>
                </a:solidFill>
                <a:latin typeface="Arial"/>
                <a:ea typeface="Arial"/>
                <a:cs typeface="Arial"/>
                <a:sym typeface="Arial"/>
              </a:endParaRPr>
            </a:p>
          </p:txBody>
        </p:sp>
      </p:grpSp>
      <p:grpSp>
        <p:nvGrpSpPr>
          <p:cNvPr id="282" name="Google Shape;282;p22"/>
          <p:cNvGrpSpPr/>
          <p:nvPr/>
        </p:nvGrpSpPr>
        <p:grpSpPr>
          <a:xfrm>
            <a:off x="532316" y="3315118"/>
            <a:ext cx="10119421" cy="2583878"/>
            <a:chOff x="563137" y="1884556"/>
            <a:chExt cx="10119421" cy="2593861"/>
          </a:xfrm>
        </p:grpSpPr>
        <p:sp>
          <p:nvSpPr>
            <p:cNvPr id="283" name="Google Shape;283;p22"/>
            <p:cNvSpPr/>
            <p:nvPr/>
          </p:nvSpPr>
          <p:spPr>
            <a:xfrm>
              <a:off x="563137" y="1884556"/>
              <a:ext cx="10080702" cy="2023946"/>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00">
                <a:solidFill>
                  <a:schemeClr val="lt1"/>
                </a:solidFill>
                <a:latin typeface="Calibri"/>
                <a:ea typeface="Calibri"/>
                <a:cs typeface="Calibri"/>
                <a:sym typeface="Calibri"/>
              </a:endParaRPr>
            </a:p>
          </p:txBody>
        </p:sp>
        <p:sp>
          <p:nvSpPr>
            <p:cNvPr id="284" name="Google Shape;284;p22"/>
            <p:cNvSpPr txBox="1"/>
            <p:nvPr/>
          </p:nvSpPr>
          <p:spPr>
            <a:xfrm>
              <a:off x="601856" y="1927034"/>
              <a:ext cx="10080702" cy="2551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Calibri"/>
                  <a:ea typeface="Calibri"/>
                  <a:cs typeface="Calibri"/>
                  <a:sym typeface="Calibri"/>
                </a:rPr>
                <a:t>The 1980 Convention does not specify what informs the exercise of discretion to refuse a return. In common law countries the exercise of the Court’s discretion to refuse a return (once an exception to return is made out) is informed by various factors set out in case law. Significantly, the best interests of the child is relevant but not paramount.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3"/>
          <p:cNvSpPr txBox="1"/>
          <p:nvPr>
            <p:ph idx="1" type="body"/>
          </p:nvPr>
        </p:nvSpPr>
        <p:spPr>
          <a:xfrm>
            <a:off x="774700" y="1920415"/>
            <a:ext cx="10229914" cy="4407901"/>
          </a:xfrm>
          <a:prstGeom prst="rect">
            <a:avLst/>
          </a:prstGeom>
          <a:noFill/>
          <a:ln>
            <a:noFill/>
          </a:ln>
        </p:spPr>
        <p:txBody>
          <a:bodyPr anchorCtr="0" anchor="t" bIns="45700" lIns="91425" spcFirstLastPara="1" rIns="91425" wrap="square" tIns="45700">
            <a:normAutofit fontScale="77500" lnSpcReduction="20000"/>
          </a:bodyPr>
          <a:lstStyle/>
          <a:p>
            <a:pPr indent="-228631" lvl="0" marL="228600" rtl="0" algn="l">
              <a:lnSpc>
                <a:spcPct val="90000"/>
              </a:lnSpc>
              <a:spcBef>
                <a:spcPts val="0"/>
              </a:spcBef>
              <a:spcAft>
                <a:spcPts val="0"/>
              </a:spcAft>
              <a:buClr>
                <a:schemeClr val="dk1"/>
              </a:buClr>
              <a:buSzPct val="100000"/>
              <a:buChar char="•"/>
            </a:pPr>
            <a:r>
              <a:rPr lang="en-AU" sz="2900"/>
              <a:t>Mediation is not specifically referred to in the 1980 Convention but Central Authorities are required either directly or indirectly to take all appropriate measures to secure the voluntary return of a child or to bring about an amicably resolution of the issues (Article 7(c)). </a:t>
            </a:r>
            <a:endParaRPr/>
          </a:p>
          <a:p>
            <a:pPr indent="-228631" lvl="0" marL="228600" rtl="0" algn="l">
              <a:lnSpc>
                <a:spcPct val="90000"/>
              </a:lnSpc>
              <a:spcBef>
                <a:spcPts val="2200"/>
              </a:spcBef>
              <a:spcAft>
                <a:spcPts val="0"/>
              </a:spcAft>
              <a:buClr>
                <a:schemeClr val="dk1"/>
              </a:buClr>
              <a:buSzPct val="100000"/>
              <a:buChar char="•"/>
            </a:pPr>
            <a:r>
              <a:rPr lang="en-AU" sz="2900"/>
              <a:t>Mediation is contemplated by Article 31 of the 1996 Convention in that Central Authorities shall facilitate agreed resolutions for the protection of a child or child’s property by mediation, conciliation or other means. </a:t>
            </a:r>
            <a:endParaRPr/>
          </a:p>
          <a:p>
            <a:pPr indent="-228631" lvl="0" marL="228600" rtl="0" algn="l">
              <a:lnSpc>
                <a:spcPct val="90000"/>
              </a:lnSpc>
              <a:spcBef>
                <a:spcPts val="2200"/>
              </a:spcBef>
              <a:spcAft>
                <a:spcPts val="0"/>
              </a:spcAft>
              <a:buClr>
                <a:schemeClr val="dk1"/>
              </a:buClr>
              <a:buSzPct val="100000"/>
              <a:buChar char="•"/>
            </a:pPr>
            <a:r>
              <a:rPr lang="en-AU" sz="2900"/>
              <a:t>Mediation of Hague return cases differs markedly from mediation of domestic parenting cases. Providers include Reunite International, (UK), International Social Service and MiKK (Germany).</a:t>
            </a:r>
            <a:endParaRPr/>
          </a:p>
          <a:p>
            <a:pPr indent="-228631" lvl="0" marL="228600" rtl="0" algn="l">
              <a:lnSpc>
                <a:spcPct val="90000"/>
              </a:lnSpc>
              <a:spcBef>
                <a:spcPts val="2200"/>
              </a:spcBef>
              <a:spcAft>
                <a:spcPts val="0"/>
              </a:spcAft>
              <a:buClr>
                <a:schemeClr val="dk1"/>
              </a:buClr>
              <a:buSzPct val="100000"/>
              <a:buChar char="•"/>
            </a:pPr>
            <a:r>
              <a:rPr lang="en-AU" sz="2900"/>
              <a:t>The Permanent Bureau has published a Guide to Mediation. </a:t>
            </a:r>
            <a:r>
              <a:rPr lang="en-AU" sz="2900" u="sng">
                <a:solidFill>
                  <a:schemeClr val="hlink"/>
                </a:solidFill>
                <a:hlinkClick r:id="rId3"/>
              </a:rPr>
              <a:t>https://www.hcch.net/en/publications-and-studies/details4/?pid=6561</a:t>
            </a:r>
            <a:r>
              <a:rPr lang="en-AU" sz="2900"/>
              <a:t> I commend it to you. </a:t>
            </a:r>
            <a:endParaRPr/>
          </a:p>
          <a:p>
            <a:pPr indent="-90804" lvl="0" marL="228600" rtl="0" algn="l">
              <a:lnSpc>
                <a:spcPct val="90000"/>
              </a:lnSpc>
              <a:spcBef>
                <a:spcPts val="2200"/>
              </a:spcBef>
              <a:spcAft>
                <a:spcPts val="0"/>
              </a:spcAft>
              <a:buClr>
                <a:schemeClr val="dk1"/>
              </a:buClr>
              <a:buSzPct val="100000"/>
              <a:buNone/>
            </a:pPr>
            <a:r>
              <a:t/>
            </a:r>
            <a:endParaRPr/>
          </a:p>
        </p:txBody>
      </p:sp>
      <p:sp>
        <p:nvSpPr>
          <p:cNvPr id="291" name="Google Shape;291;p2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Specialised Hague Mediation</a:t>
            </a:r>
            <a:endParaRPr/>
          </a:p>
        </p:txBody>
      </p:sp>
      <p:pic>
        <p:nvPicPr>
          <p:cNvPr id="292" name="Google Shape;292;p23"/>
          <p:cNvPicPr preferRelativeResize="0"/>
          <p:nvPr/>
        </p:nvPicPr>
        <p:blipFill rotWithShape="1">
          <a:blip r:embed="rId4">
            <a:alphaModFix/>
          </a:blip>
          <a:srcRect b="1864" l="0" r="2055" t="975"/>
          <a:stretch/>
        </p:blipFill>
        <p:spPr>
          <a:xfrm>
            <a:off x="10558779" y="4405746"/>
            <a:ext cx="1230285" cy="16379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idx="1" type="body"/>
          </p:nvPr>
        </p:nvSpPr>
        <p:spPr>
          <a:xfrm>
            <a:off x="774699" y="1920415"/>
            <a:ext cx="10750085" cy="466437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AU"/>
              <a:t>Effective location of the child – at all stages</a:t>
            </a:r>
            <a:endParaRPr/>
          </a:p>
          <a:p>
            <a:pPr indent="-228600" lvl="0" marL="228600" rtl="0" algn="l">
              <a:lnSpc>
                <a:spcPct val="90000"/>
              </a:lnSpc>
              <a:spcBef>
                <a:spcPts val="1000"/>
              </a:spcBef>
              <a:spcAft>
                <a:spcPts val="0"/>
              </a:spcAft>
              <a:buClr>
                <a:schemeClr val="dk1"/>
              </a:buClr>
              <a:buSzPct val="100000"/>
              <a:buChar char="•"/>
            </a:pPr>
            <a:r>
              <a:rPr lang="en-AU"/>
              <a:t>Protection of child – notably from concealment or re-abduction – at all stages</a:t>
            </a:r>
            <a:endParaRPr/>
          </a:p>
          <a:p>
            <a:pPr indent="-228600" lvl="0" marL="228600" rtl="0" algn="l">
              <a:lnSpc>
                <a:spcPct val="90000"/>
              </a:lnSpc>
              <a:spcBef>
                <a:spcPts val="1000"/>
              </a:spcBef>
              <a:spcAft>
                <a:spcPts val="0"/>
              </a:spcAft>
              <a:buClr>
                <a:schemeClr val="dk1"/>
              </a:buClr>
              <a:buSzPct val="100000"/>
              <a:buChar char="•"/>
            </a:pPr>
            <a:r>
              <a:rPr lang="en-AU"/>
              <a:t>Expeditious hearing &amp; tight judicial management-</a:t>
            </a:r>
            <a:endParaRPr/>
          </a:p>
          <a:p>
            <a:pPr indent="-228600" lvl="0" marL="228600" rtl="0" algn="l">
              <a:lnSpc>
                <a:spcPct val="90000"/>
              </a:lnSpc>
              <a:spcBef>
                <a:spcPts val="1000"/>
              </a:spcBef>
              <a:spcAft>
                <a:spcPts val="0"/>
              </a:spcAft>
              <a:buClr>
                <a:schemeClr val="dk1"/>
              </a:buClr>
              <a:buSzPct val="100000"/>
              <a:buChar char="•"/>
            </a:pPr>
            <a:r>
              <a:rPr lang="en-AU"/>
              <a:t>Prepare for outcomes including use of specialized Hague mediation </a:t>
            </a:r>
            <a:endParaRPr/>
          </a:p>
          <a:p>
            <a:pPr indent="-228600" lvl="0" marL="228600" rtl="0" algn="l">
              <a:lnSpc>
                <a:spcPct val="90000"/>
              </a:lnSpc>
              <a:spcBef>
                <a:spcPts val="1000"/>
              </a:spcBef>
              <a:spcAft>
                <a:spcPts val="0"/>
              </a:spcAft>
              <a:buClr>
                <a:schemeClr val="dk1"/>
              </a:buClr>
              <a:buSzPct val="100000"/>
              <a:buChar char="•"/>
            </a:pPr>
            <a:r>
              <a:rPr lang="en-AU"/>
              <a:t>Effective enforcement measures are essential – including coercive measures as necessary</a:t>
            </a:r>
            <a:endParaRPr/>
          </a:p>
          <a:p>
            <a:pPr indent="-228600" lvl="0" marL="228600" rtl="0" algn="l">
              <a:lnSpc>
                <a:spcPct val="90000"/>
              </a:lnSpc>
              <a:spcBef>
                <a:spcPts val="1000"/>
              </a:spcBef>
              <a:spcAft>
                <a:spcPts val="0"/>
              </a:spcAft>
              <a:buClr>
                <a:schemeClr val="dk1"/>
              </a:buClr>
              <a:buSzPct val="100000"/>
              <a:buChar char="•"/>
            </a:pPr>
            <a:r>
              <a:rPr lang="en-AU"/>
              <a:t>Good co-ordination among the relevant authorities so that all understand and accept what they need to do to achieve a safe return</a:t>
            </a:r>
            <a:endParaRPr/>
          </a:p>
          <a:p>
            <a:pPr indent="0" lvl="0" marL="0" rtl="0" algn="ctr">
              <a:lnSpc>
                <a:spcPct val="90000"/>
              </a:lnSpc>
              <a:spcBef>
                <a:spcPts val="1000"/>
              </a:spcBef>
              <a:spcAft>
                <a:spcPts val="0"/>
              </a:spcAft>
              <a:buClr>
                <a:schemeClr val="dk1"/>
              </a:buClr>
              <a:buSzPct val="100000"/>
              <a:buNone/>
            </a:pPr>
            <a:r>
              <a:t/>
            </a:r>
            <a:endParaRPr b="1" sz="1500"/>
          </a:p>
          <a:p>
            <a:pPr indent="0" lvl="0" marL="0" rtl="0" algn="ctr">
              <a:lnSpc>
                <a:spcPct val="90000"/>
              </a:lnSpc>
              <a:spcBef>
                <a:spcPts val="1000"/>
              </a:spcBef>
              <a:spcAft>
                <a:spcPts val="0"/>
              </a:spcAft>
              <a:buClr>
                <a:schemeClr val="dk1"/>
              </a:buClr>
              <a:buSzPct val="100000"/>
              <a:buNone/>
            </a:pPr>
            <a:r>
              <a:rPr b="1" lang="en-AU"/>
              <a:t>Principles best achievable with </a:t>
            </a:r>
            <a:r>
              <a:rPr b="1" lang="en-AU">
                <a:solidFill>
                  <a:srgbClr val="FF0000"/>
                </a:solidFill>
              </a:rPr>
              <a:t>concentration of jurisdiction</a:t>
            </a:r>
            <a:endParaRPr/>
          </a:p>
          <a:p>
            <a:pPr indent="0" lvl="0" marL="0" rtl="0" algn="l">
              <a:lnSpc>
                <a:spcPct val="90000"/>
              </a:lnSpc>
              <a:spcBef>
                <a:spcPts val="1000"/>
              </a:spcBef>
              <a:spcAft>
                <a:spcPts val="0"/>
              </a:spcAft>
              <a:buClr>
                <a:schemeClr val="dk1"/>
              </a:buClr>
              <a:buSzPct val="100000"/>
              <a:buNone/>
            </a:pPr>
            <a:r>
              <a:t/>
            </a:r>
            <a:endParaRPr/>
          </a:p>
        </p:txBody>
      </p:sp>
      <p:sp>
        <p:nvSpPr>
          <p:cNvPr id="299" name="Google Shape;299;p2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Principles of Good Practice under the 1980 Convention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idx="1" type="body"/>
          </p:nvPr>
        </p:nvSpPr>
        <p:spPr>
          <a:xfrm>
            <a:off x="774700" y="1920416"/>
            <a:ext cx="9969500" cy="4368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States (including non-contracting states) which have designated a judge(s) to the Network are listed by reference to members at </a:t>
            </a:r>
            <a:r>
              <a:rPr lang="en-AU" u="sng">
                <a:solidFill>
                  <a:schemeClr val="hlink"/>
                </a:solidFill>
                <a:hlinkClick r:id="rId3"/>
              </a:rPr>
              <a:t>HCCH | The International Hague Network of Judges</a:t>
            </a:r>
            <a:r>
              <a:rPr lang="en-AU"/>
              <a:t>. </a:t>
            </a:r>
            <a:endParaRPr/>
          </a:p>
          <a:p>
            <a:pPr indent="-228600" lvl="0" marL="228600" rtl="0" algn="l">
              <a:lnSpc>
                <a:spcPct val="90000"/>
              </a:lnSpc>
              <a:spcBef>
                <a:spcPts val="2200"/>
              </a:spcBef>
              <a:spcAft>
                <a:spcPts val="0"/>
              </a:spcAft>
              <a:buClr>
                <a:schemeClr val="dk1"/>
              </a:buClr>
              <a:buSzPts val="2800"/>
              <a:buChar char="•"/>
            </a:pPr>
            <a:r>
              <a:rPr lang="en-AU"/>
              <a:t>The guidelines for direct judicial communication are found at HCCH | The International Hague Network of Judges titled Direct Judicial Communications – Emerging Guidance.</a:t>
            </a:r>
            <a:endParaRPr/>
          </a:p>
          <a:p>
            <a:pPr indent="-228600" lvl="0" marL="228600" rtl="0" algn="l">
              <a:lnSpc>
                <a:spcPct val="100000"/>
              </a:lnSpc>
              <a:spcBef>
                <a:spcPts val="2200"/>
              </a:spcBef>
              <a:spcAft>
                <a:spcPts val="0"/>
              </a:spcAft>
              <a:buClr>
                <a:schemeClr val="dk1"/>
              </a:buClr>
              <a:buSzPts val="2800"/>
              <a:buChar char="•"/>
            </a:pPr>
            <a:r>
              <a:rPr lang="en-AU"/>
              <a:t>Network Judges must always act consistently with the laws of his/her own state.</a:t>
            </a:r>
            <a:endParaRPr/>
          </a:p>
          <a:p>
            <a:pPr indent="0" lvl="0" marL="0" rtl="0" algn="l">
              <a:lnSpc>
                <a:spcPct val="90000"/>
              </a:lnSpc>
              <a:spcBef>
                <a:spcPts val="22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306" name="Google Shape;306;p2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International Hague Network of Judges (IHNJ)</a:t>
            </a:r>
            <a:endParaRPr/>
          </a:p>
        </p:txBody>
      </p:sp>
      <p:pic>
        <p:nvPicPr>
          <p:cNvPr descr="https://images.e-vision.nl/hcch/images/optimized/bb3d1cb3-54ba-4a49-8c65-bf4b8c3aee0e.png&amp;w=270&amp;v=1573731088" id="307" name="Google Shape;307;p25"/>
          <p:cNvPicPr preferRelativeResize="0"/>
          <p:nvPr/>
        </p:nvPicPr>
        <p:blipFill rotWithShape="1">
          <a:blip r:embed="rId4">
            <a:alphaModFix/>
          </a:blip>
          <a:srcRect b="0" l="0" r="0" t="0"/>
          <a:stretch/>
        </p:blipFill>
        <p:spPr>
          <a:xfrm>
            <a:off x="10677293" y="3529361"/>
            <a:ext cx="1514707" cy="2029522"/>
          </a:xfrm>
          <a:prstGeom prst="rect">
            <a:avLst/>
          </a:prstGeom>
          <a:noFill/>
          <a:ln>
            <a:noFill/>
          </a:ln>
        </p:spPr>
      </p:pic>
      <p:pic>
        <p:nvPicPr>
          <p:cNvPr descr="G:\Bennett J\Photos and Presentation Images\little_penguins.jpg" id="308" name="Google Shape;308;p25"/>
          <p:cNvPicPr preferRelativeResize="0"/>
          <p:nvPr/>
        </p:nvPicPr>
        <p:blipFill rotWithShape="1">
          <a:blip r:embed="rId5">
            <a:alphaModFix/>
          </a:blip>
          <a:srcRect b="0" l="0" r="0" t="0"/>
          <a:stretch/>
        </p:blipFill>
        <p:spPr>
          <a:xfrm>
            <a:off x="9482426" y="0"/>
            <a:ext cx="2709574" cy="14366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Australia’s IHNJ members </a:t>
            </a:r>
            <a:endParaRPr/>
          </a:p>
        </p:txBody>
      </p:sp>
      <p:sp>
        <p:nvSpPr>
          <p:cNvPr id="315" name="Google Shape;315;p26"/>
          <p:cNvSpPr/>
          <p:nvPr/>
        </p:nvSpPr>
        <p:spPr>
          <a:xfrm>
            <a:off x="0" y="1683834"/>
            <a:ext cx="12192000" cy="517416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6" name="Google Shape;316;p26"/>
          <p:cNvPicPr preferRelativeResize="0"/>
          <p:nvPr>
            <p:ph idx="1" type="body"/>
          </p:nvPr>
        </p:nvPicPr>
        <p:blipFill rotWithShape="1">
          <a:blip r:embed="rId3">
            <a:alphaModFix/>
          </a:blip>
          <a:srcRect b="0" l="0" r="0" t="0"/>
          <a:stretch/>
        </p:blipFill>
        <p:spPr>
          <a:xfrm>
            <a:off x="3116937" y="1683833"/>
            <a:ext cx="5958126" cy="4220737"/>
          </a:xfrm>
          <a:prstGeom prst="rect">
            <a:avLst/>
          </a:prstGeom>
          <a:noFill/>
          <a:ln>
            <a:noFill/>
          </a:ln>
        </p:spPr>
      </p:pic>
      <p:pic>
        <p:nvPicPr>
          <p:cNvPr id="317" name="Google Shape;317;p26"/>
          <p:cNvPicPr preferRelativeResize="0"/>
          <p:nvPr/>
        </p:nvPicPr>
        <p:blipFill rotWithShape="1">
          <a:blip r:embed="rId4">
            <a:alphaModFix/>
          </a:blip>
          <a:srcRect b="8052" l="0" r="0" t="12346"/>
          <a:stretch/>
        </p:blipFill>
        <p:spPr>
          <a:xfrm>
            <a:off x="1066800" y="5904570"/>
            <a:ext cx="10058400" cy="8268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7"/>
          <p:cNvSpPr txBox="1"/>
          <p:nvPr>
            <p:ph idx="1" type="body"/>
          </p:nvPr>
        </p:nvSpPr>
        <p:spPr>
          <a:xfrm>
            <a:off x="774700" y="1920416"/>
            <a:ext cx="4912422"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AU"/>
              <a:t>Nigel Lowe, Michael Nicholls,</a:t>
            </a:r>
            <a:r>
              <a:rPr lang="en-AU"/>
              <a:t> </a:t>
            </a:r>
            <a:r>
              <a:rPr b="1" lang="en-AU"/>
              <a:t>International movement of children: law, practice and procedure. (LexisNexis, 2nd ed, 2016).</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4" name="Google Shape;324;p2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Helpful text</a:t>
            </a:r>
            <a:endParaRPr/>
          </a:p>
        </p:txBody>
      </p:sp>
      <p:pic>
        <p:nvPicPr>
          <p:cNvPr id="325" name="Google Shape;325;p27"/>
          <p:cNvPicPr preferRelativeResize="0"/>
          <p:nvPr/>
        </p:nvPicPr>
        <p:blipFill rotWithShape="1">
          <a:blip r:embed="rId3">
            <a:alphaModFix/>
          </a:blip>
          <a:srcRect b="0" l="0" r="0" t="0"/>
          <a:stretch/>
        </p:blipFill>
        <p:spPr>
          <a:xfrm>
            <a:off x="6779253" y="1827215"/>
            <a:ext cx="2732738" cy="413338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idx="1" type="body"/>
          </p:nvPr>
        </p:nvSpPr>
        <p:spPr>
          <a:xfrm>
            <a:off x="774701" y="1814479"/>
            <a:ext cx="8508690" cy="394698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AU" u="sng">
                <a:solidFill>
                  <a:schemeClr val="hlink"/>
                </a:solidFill>
                <a:hlinkClick r:id="rId3"/>
              </a:rPr>
              <a:t>Guide to Good Practice Child Abduction Convention: Part IV - Enforcement</a:t>
            </a:r>
            <a:endParaRPr/>
          </a:p>
          <a:p>
            <a:pPr indent="0" lvl="0" marL="0" rtl="0" algn="l">
              <a:lnSpc>
                <a:spcPct val="90000"/>
              </a:lnSpc>
              <a:spcBef>
                <a:spcPts val="1000"/>
              </a:spcBef>
              <a:spcAft>
                <a:spcPts val="0"/>
              </a:spcAft>
              <a:buClr>
                <a:schemeClr val="dk1"/>
              </a:buClr>
              <a:buSzPct val="100000"/>
              <a:buNone/>
            </a:pPr>
            <a:r>
              <a:t/>
            </a:r>
            <a:endParaRPr u="sng">
              <a:solidFill>
                <a:schemeClr val="hlink"/>
              </a:solidFill>
              <a:hlinkClick r:id="rId4"/>
            </a:endParaRPr>
          </a:p>
          <a:p>
            <a:pPr indent="0" lvl="0" marL="0" rtl="0" algn="l">
              <a:lnSpc>
                <a:spcPct val="90000"/>
              </a:lnSpc>
              <a:spcBef>
                <a:spcPts val="1000"/>
              </a:spcBef>
              <a:spcAft>
                <a:spcPts val="0"/>
              </a:spcAft>
              <a:buClr>
                <a:schemeClr val="dk1"/>
              </a:buClr>
              <a:buSzPct val="100000"/>
              <a:buNone/>
            </a:pPr>
            <a:r>
              <a:rPr lang="en-AU" u="sng">
                <a:solidFill>
                  <a:schemeClr val="hlink"/>
                </a:solidFill>
                <a:hlinkClick r:id="rId5"/>
              </a:rPr>
              <a:t>Guide to Good Practice Child Abduction Convention: Part III - Preventive Measures</a:t>
            </a:r>
            <a:endParaRPr u="sng">
              <a:solidFill>
                <a:schemeClr val="hlink"/>
              </a:solidFill>
              <a:hlinkClick r:id="rId6"/>
            </a:endParaRPr>
          </a:p>
          <a:p>
            <a:pPr indent="0" lvl="0" marL="0" rtl="0" algn="l">
              <a:lnSpc>
                <a:spcPct val="90000"/>
              </a:lnSpc>
              <a:spcBef>
                <a:spcPts val="1000"/>
              </a:spcBef>
              <a:spcAft>
                <a:spcPts val="0"/>
              </a:spcAft>
              <a:buClr>
                <a:schemeClr val="dk1"/>
              </a:buClr>
              <a:buSzPct val="100000"/>
              <a:buNone/>
            </a:pPr>
            <a:r>
              <a:t/>
            </a:r>
            <a:endParaRPr u="sng">
              <a:solidFill>
                <a:schemeClr val="hlink"/>
              </a:solidFill>
              <a:hlinkClick r:id="rId7"/>
            </a:endParaRPr>
          </a:p>
          <a:p>
            <a:pPr indent="0" lvl="0" marL="0" rtl="0" algn="l">
              <a:lnSpc>
                <a:spcPct val="90000"/>
              </a:lnSpc>
              <a:spcBef>
                <a:spcPts val="1000"/>
              </a:spcBef>
              <a:spcAft>
                <a:spcPts val="0"/>
              </a:spcAft>
              <a:buClr>
                <a:schemeClr val="dk1"/>
              </a:buClr>
              <a:buSzPct val="100000"/>
              <a:buNone/>
            </a:pPr>
            <a:r>
              <a:rPr lang="en-AU" u="sng">
                <a:solidFill>
                  <a:schemeClr val="hlink"/>
                </a:solidFill>
                <a:hlinkClick r:id="rId8"/>
              </a:rPr>
              <a:t>Transfrontier Contact Concerning Children – General Principles and Guide to Good Practice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u="sng">
                <a:solidFill>
                  <a:schemeClr val="hlink"/>
                </a:solidFill>
                <a:hlinkClick r:id="rId9"/>
              </a:rPr>
              <a:t>Guide to Good Practice Child Abduction Convention: Part II - Implementing Measures</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32" name="Google Shape;332;p2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Other HCCH Publications </a:t>
            </a:r>
            <a:endParaRPr/>
          </a:p>
        </p:txBody>
      </p:sp>
      <p:grpSp>
        <p:nvGrpSpPr>
          <p:cNvPr id="333" name="Google Shape;333;p28"/>
          <p:cNvGrpSpPr/>
          <p:nvPr/>
        </p:nvGrpSpPr>
        <p:grpSpPr>
          <a:xfrm>
            <a:off x="8868770" y="1721769"/>
            <a:ext cx="3230926" cy="4132404"/>
            <a:chOff x="8868770" y="1687025"/>
            <a:chExt cx="3230926" cy="4132404"/>
          </a:xfrm>
        </p:grpSpPr>
        <p:pic>
          <p:nvPicPr>
            <p:cNvPr id="334" name="Google Shape;334;p28"/>
            <p:cNvPicPr preferRelativeResize="0"/>
            <p:nvPr/>
          </p:nvPicPr>
          <p:blipFill rotWithShape="1">
            <a:blip r:embed="rId10">
              <a:alphaModFix/>
            </a:blip>
            <a:srcRect b="0" l="0" r="0" t="0"/>
            <a:stretch/>
          </p:blipFill>
          <p:spPr>
            <a:xfrm>
              <a:off x="8868770" y="1687025"/>
              <a:ext cx="1223084" cy="1714104"/>
            </a:xfrm>
            <a:prstGeom prst="rect">
              <a:avLst/>
            </a:prstGeom>
            <a:noFill/>
            <a:ln>
              <a:noFill/>
            </a:ln>
          </p:spPr>
        </p:pic>
        <p:pic>
          <p:nvPicPr>
            <p:cNvPr id="335" name="Google Shape;335;p28"/>
            <p:cNvPicPr preferRelativeResize="0"/>
            <p:nvPr/>
          </p:nvPicPr>
          <p:blipFill rotWithShape="1">
            <a:blip r:embed="rId11">
              <a:alphaModFix/>
            </a:blip>
            <a:srcRect b="0" l="0" r="0" t="0"/>
            <a:stretch/>
          </p:blipFill>
          <p:spPr>
            <a:xfrm>
              <a:off x="9544955" y="2303591"/>
              <a:ext cx="1219486" cy="1705481"/>
            </a:xfrm>
            <a:prstGeom prst="rect">
              <a:avLst/>
            </a:prstGeom>
            <a:noFill/>
            <a:ln>
              <a:noFill/>
            </a:ln>
          </p:spPr>
        </p:pic>
        <p:pic>
          <p:nvPicPr>
            <p:cNvPr id="336" name="Google Shape;336;p28"/>
            <p:cNvPicPr preferRelativeResize="0"/>
            <p:nvPr/>
          </p:nvPicPr>
          <p:blipFill rotWithShape="1">
            <a:blip r:embed="rId12">
              <a:alphaModFix/>
            </a:blip>
            <a:srcRect b="0" l="0" r="0" t="0"/>
            <a:stretch/>
          </p:blipFill>
          <p:spPr>
            <a:xfrm>
              <a:off x="10202255" y="3156331"/>
              <a:ext cx="1307895" cy="1686370"/>
            </a:xfrm>
            <a:prstGeom prst="rect">
              <a:avLst/>
            </a:prstGeom>
            <a:noFill/>
            <a:ln>
              <a:noFill/>
            </a:ln>
          </p:spPr>
        </p:pic>
        <p:pic>
          <p:nvPicPr>
            <p:cNvPr id="337" name="Google Shape;337;p28"/>
            <p:cNvPicPr preferRelativeResize="0"/>
            <p:nvPr/>
          </p:nvPicPr>
          <p:blipFill rotWithShape="1">
            <a:blip r:embed="rId13">
              <a:alphaModFix/>
            </a:blip>
            <a:srcRect b="0" l="0" r="0" t="0"/>
            <a:stretch/>
          </p:blipFill>
          <p:spPr>
            <a:xfrm>
              <a:off x="10920603" y="4159162"/>
              <a:ext cx="1179093" cy="1660267"/>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1996 Convention</a:t>
            </a:r>
            <a:endParaRPr/>
          </a:p>
        </p:txBody>
      </p:sp>
      <p:pic>
        <p:nvPicPr>
          <p:cNvPr id="344" name="Google Shape;344;p29"/>
          <p:cNvPicPr preferRelativeResize="0"/>
          <p:nvPr/>
        </p:nvPicPr>
        <p:blipFill rotWithShape="1">
          <a:blip r:embed="rId3">
            <a:alphaModFix/>
          </a:blip>
          <a:srcRect b="0" l="0" r="0" t="0"/>
          <a:stretch/>
        </p:blipFill>
        <p:spPr>
          <a:xfrm>
            <a:off x="2684318" y="1818236"/>
            <a:ext cx="7239000" cy="4019550"/>
          </a:xfrm>
          <a:prstGeom prst="rect">
            <a:avLst/>
          </a:prstGeom>
          <a:noFill/>
          <a:ln>
            <a:noFill/>
          </a:ln>
        </p:spPr>
      </p:pic>
      <p:sp>
        <p:nvSpPr>
          <p:cNvPr id="345" name="Google Shape;345;p29"/>
          <p:cNvSpPr/>
          <p:nvPr/>
        </p:nvSpPr>
        <p:spPr>
          <a:xfrm>
            <a:off x="3338946" y="1933740"/>
            <a:ext cx="6096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AU" sz="2000">
                <a:solidFill>
                  <a:schemeClr val="dk1"/>
                </a:solidFill>
                <a:latin typeface="Arial"/>
                <a:ea typeface="Arial"/>
                <a:cs typeface="Arial"/>
                <a:sym typeface="Arial"/>
              </a:rPr>
              <a:t>“when elephants fight, it is the grass that suffers.” </a:t>
            </a:r>
            <a:endParaRPr/>
          </a:p>
          <a:p>
            <a:pPr indent="0" lvl="0" marL="0" marR="0" rtl="0" algn="l">
              <a:spcBef>
                <a:spcPts val="0"/>
              </a:spcBef>
              <a:spcAft>
                <a:spcPts val="0"/>
              </a:spcAft>
              <a:buNone/>
            </a:pPr>
            <a:r>
              <a:rPr lang="en-AU" sz="2000">
                <a:solidFill>
                  <a:schemeClr val="dk1"/>
                </a:solidFill>
                <a:latin typeface="Arial"/>
                <a:ea typeface="Arial"/>
                <a:cs typeface="Arial"/>
                <a:sym typeface="Arial"/>
              </a:rPr>
              <a:t>		</a:t>
            </a:r>
            <a:r>
              <a:rPr lang="en-AU" sz="1400">
                <a:solidFill>
                  <a:schemeClr val="dk1"/>
                </a:solidFill>
                <a:latin typeface="Arial"/>
                <a:ea typeface="Arial"/>
                <a:cs typeface="Arial"/>
                <a:sym typeface="Arial"/>
              </a:rPr>
              <a:t>Proverb of Kikuyu tribe, Kenya, Africa.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AU"/>
              <a:t>The views expressed in this presentation are my own views; they do not represent the views of the Federal Circuit and Family Court of Australia (Division 1) or other judges of Division 1 or of Division 2 of the Court. Nor does this presentation indicate how I would decide a case with the benefit of the argument. I wish to acknowledge recourse by me for the preparation of this presentation to the presentation of Anne-Marie Hutchinson and Dawson Cornwell the Family Law Firm for HCCH Asia Pacific Week South Korea, July 2017. Finally, I wish to express my gratitude to Ms Tali Adler, Legal Associate, for her assistance in preparing this paper which draws on some earlier papers delivered in Macau, Geneva, Jamaica and Trinidad &amp; Tobago. </a:t>
            </a:r>
            <a:endParaRPr/>
          </a:p>
          <a:p>
            <a:pPr indent="0" lvl="0" marL="0" rtl="0" algn="l">
              <a:lnSpc>
                <a:spcPct val="90000"/>
              </a:lnSpc>
              <a:spcBef>
                <a:spcPts val="1000"/>
              </a:spcBef>
              <a:spcAft>
                <a:spcPts val="0"/>
              </a:spcAft>
              <a:buClr>
                <a:schemeClr val="dk1"/>
              </a:buClr>
              <a:buSzPct val="100000"/>
              <a:buNone/>
            </a:pPr>
            <a:r>
              <a:t/>
            </a:r>
            <a:endParaRPr/>
          </a:p>
        </p:txBody>
      </p:sp>
      <p:sp>
        <p:nvSpPr>
          <p:cNvPr id="124" name="Google Shape;124;p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Attributions, acknowledgment and expressions of gratitude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Aims of the 1996 Convention </a:t>
            </a:r>
            <a:endParaRPr/>
          </a:p>
        </p:txBody>
      </p:sp>
      <p:sp>
        <p:nvSpPr>
          <p:cNvPr id="352" name="Google Shape;352;p30"/>
          <p:cNvSpPr/>
          <p:nvPr/>
        </p:nvSpPr>
        <p:spPr>
          <a:xfrm>
            <a:off x="457200" y="1892300"/>
            <a:ext cx="5480050" cy="3917950"/>
          </a:xfrm>
          <a:prstGeom prst="rect">
            <a:avLst/>
          </a:prstGeom>
          <a:noFill/>
          <a:ln cap="flat" cmpd="sng" w="19050">
            <a:solidFill>
              <a:srgbClr val="0D3A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p30"/>
          <p:cNvSpPr/>
          <p:nvPr/>
        </p:nvSpPr>
        <p:spPr>
          <a:xfrm>
            <a:off x="6242050" y="1892300"/>
            <a:ext cx="5480050" cy="3917950"/>
          </a:xfrm>
          <a:prstGeom prst="rect">
            <a:avLst/>
          </a:prstGeom>
          <a:noFill/>
          <a:ln cap="flat" cmpd="sng" w="19050">
            <a:solidFill>
              <a:srgbClr val="0D3A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30"/>
          <p:cNvSpPr txBox="1"/>
          <p:nvPr/>
        </p:nvSpPr>
        <p:spPr>
          <a:xfrm>
            <a:off x="590550" y="1974850"/>
            <a:ext cx="521335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chemeClr val="dk1"/>
                </a:solidFill>
                <a:latin typeface="Arial"/>
                <a:ea typeface="Arial"/>
                <a:cs typeface="Arial"/>
                <a:sym typeface="Arial"/>
              </a:rPr>
              <a:t>The 1996 Hague Convention aims to improve the protection of children in international cases.</a:t>
            </a:r>
            <a:endParaRPr/>
          </a:p>
        </p:txBody>
      </p:sp>
      <p:sp>
        <p:nvSpPr>
          <p:cNvPr id="355" name="Google Shape;355;p30"/>
          <p:cNvSpPr txBox="1"/>
          <p:nvPr/>
        </p:nvSpPr>
        <p:spPr>
          <a:xfrm>
            <a:off x="6375400" y="1974850"/>
            <a:ext cx="521335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chemeClr val="dk1"/>
                </a:solidFill>
                <a:latin typeface="Arial"/>
                <a:ea typeface="Arial"/>
                <a:cs typeface="Arial"/>
                <a:sym typeface="Arial"/>
              </a:rPr>
              <a:t>The Convention addresses a wife range of issues involving children and aims to create a more unified approach in international cases. It does not purport to harmonise substantive law.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Objectives of the Convention (Article 1)</a:t>
            </a:r>
            <a:endParaRPr/>
          </a:p>
        </p:txBody>
      </p:sp>
      <p:sp>
        <p:nvSpPr>
          <p:cNvPr id="362" name="Google Shape;362;p31"/>
          <p:cNvSpPr/>
          <p:nvPr/>
        </p:nvSpPr>
        <p:spPr>
          <a:xfrm>
            <a:off x="376884" y="1908646"/>
            <a:ext cx="11427766" cy="707061"/>
          </a:xfrm>
          <a:prstGeom prst="rect">
            <a:avLst/>
          </a:prstGeom>
          <a:noFill/>
          <a:ln cap="flat" cmpd="sng" w="19050">
            <a:solidFill>
              <a:srgbClr val="01811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AU" sz="1200">
                <a:solidFill>
                  <a:schemeClr val="lt2"/>
                </a:solidFill>
                <a:latin typeface="Arial"/>
                <a:ea typeface="Arial"/>
                <a:cs typeface="Arial"/>
                <a:sym typeface="Arial"/>
              </a:rPr>
              <a:t>Quote to go here, quote to go here, quote to go here,</a:t>
            </a:r>
            <a:br>
              <a:rPr i="1" lang="en-AU" sz="1200">
                <a:solidFill>
                  <a:schemeClr val="lt2"/>
                </a:solidFill>
                <a:latin typeface="Arial"/>
                <a:ea typeface="Arial"/>
                <a:cs typeface="Arial"/>
                <a:sym typeface="Arial"/>
              </a:rPr>
            </a:br>
            <a:r>
              <a:rPr i="1" lang="en-AU" sz="1200">
                <a:solidFill>
                  <a:schemeClr val="lt2"/>
                </a:solidFill>
                <a:latin typeface="Arial"/>
                <a:ea typeface="Arial"/>
                <a:cs typeface="Arial"/>
                <a:sym typeface="Arial"/>
              </a:rPr>
              <a:t>quote to go here.</a:t>
            </a:r>
            <a:endParaRPr/>
          </a:p>
        </p:txBody>
      </p:sp>
      <p:sp>
        <p:nvSpPr>
          <p:cNvPr id="363" name="Google Shape;363;p31"/>
          <p:cNvSpPr/>
          <p:nvPr/>
        </p:nvSpPr>
        <p:spPr>
          <a:xfrm>
            <a:off x="304884" y="1942463"/>
            <a:ext cx="4212000" cy="504000"/>
          </a:xfrm>
          <a:prstGeom prst="rect">
            <a:avLst/>
          </a:prstGeom>
          <a:noFill/>
          <a:ln>
            <a:noFill/>
          </a:ln>
        </p:spPr>
        <p:txBody>
          <a:bodyPr anchorCtr="0" anchor="t" bIns="36000" lIns="91425" spcFirstLastPara="1" rIns="91425" wrap="square" tIns="36000">
            <a:noAutofit/>
          </a:bodyPr>
          <a:lstStyle/>
          <a:p>
            <a:pPr indent="0" lvl="0" marL="0" marR="0" rtl="0" algn="l">
              <a:spcBef>
                <a:spcPts val="0"/>
              </a:spcBef>
              <a:spcAft>
                <a:spcPts val="0"/>
              </a:spcAft>
              <a:buNone/>
            </a:pPr>
            <a:r>
              <a:t/>
            </a:r>
            <a:endParaRPr i="1" sz="1050">
              <a:solidFill>
                <a:schemeClr val="lt2"/>
              </a:solidFill>
              <a:latin typeface="Arial"/>
              <a:ea typeface="Arial"/>
              <a:cs typeface="Arial"/>
              <a:sym typeface="Arial"/>
            </a:endParaRPr>
          </a:p>
        </p:txBody>
      </p:sp>
      <p:cxnSp>
        <p:nvCxnSpPr>
          <p:cNvPr id="364" name="Google Shape;364;p31"/>
          <p:cNvCxnSpPr/>
          <p:nvPr/>
        </p:nvCxnSpPr>
        <p:spPr>
          <a:xfrm rot="10800000">
            <a:off x="4621900" y="1745005"/>
            <a:ext cx="0" cy="4427551"/>
          </a:xfrm>
          <a:prstGeom prst="straightConnector1">
            <a:avLst/>
          </a:prstGeom>
          <a:noFill/>
          <a:ln cap="rnd" cmpd="sng" w="25400">
            <a:solidFill>
              <a:schemeClr val="lt2"/>
            </a:solidFill>
            <a:prstDash val="dot"/>
            <a:miter lim="800000"/>
            <a:headEnd len="sm" w="sm" type="none"/>
            <a:tailEnd len="sm" w="sm" type="none"/>
          </a:ln>
        </p:spPr>
      </p:cxnSp>
      <p:grpSp>
        <p:nvGrpSpPr>
          <p:cNvPr id="365" name="Google Shape;365;p31"/>
          <p:cNvGrpSpPr/>
          <p:nvPr/>
        </p:nvGrpSpPr>
        <p:grpSpPr>
          <a:xfrm>
            <a:off x="376884" y="2820251"/>
            <a:ext cx="11427766" cy="398368"/>
            <a:chOff x="3928163" y="3209420"/>
            <a:chExt cx="11427766" cy="398368"/>
          </a:xfrm>
        </p:grpSpPr>
        <p:sp>
          <p:nvSpPr>
            <p:cNvPr id="366" name="Google Shape;366;p31"/>
            <p:cNvSpPr/>
            <p:nvPr/>
          </p:nvSpPr>
          <p:spPr>
            <a:xfrm>
              <a:off x="4054163" y="3209420"/>
              <a:ext cx="11301766" cy="398368"/>
            </a:xfrm>
            <a:prstGeom prst="rect">
              <a:avLst/>
            </a:prstGeom>
            <a:solidFill>
              <a:schemeClr val="lt1"/>
            </a:solidFill>
            <a:ln cap="flat" cmpd="sng" w="19050">
              <a:solidFill>
                <a:srgbClr val="0D3A96"/>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Determine jurisdiction to take measures (Art 1(1)(a))</a:t>
              </a:r>
              <a:endParaRPr/>
            </a:p>
          </p:txBody>
        </p:sp>
        <p:sp>
          <p:nvSpPr>
            <p:cNvPr id="367" name="Google Shape;367;p31"/>
            <p:cNvSpPr/>
            <p:nvPr/>
          </p:nvSpPr>
          <p:spPr>
            <a:xfrm>
              <a:off x="3928163" y="3288928"/>
              <a:ext cx="252000" cy="251383"/>
            </a:xfrm>
            <a:prstGeom prst="ellipse">
              <a:avLst/>
            </a:prstGeom>
            <a:solidFill>
              <a:schemeClr val="lt1"/>
            </a:solidFill>
            <a:ln cap="flat" cmpd="sng" w="19050">
              <a:solidFill>
                <a:srgbClr val="0D3A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200"/>
                <a:buFont typeface="Arial"/>
                <a:buNone/>
              </a:pPr>
              <a:r>
                <a:t/>
              </a:r>
              <a:endParaRPr b="1" sz="1200">
                <a:solidFill>
                  <a:schemeClr val="accent2"/>
                </a:solidFill>
                <a:latin typeface="Arial"/>
                <a:ea typeface="Arial"/>
                <a:cs typeface="Arial"/>
                <a:sym typeface="Arial"/>
              </a:endParaRPr>
            </a:p>
          </p:txBody>
        </p:sp>
      </p:grpSp>
      <p:grpSp>
        <p:nvGrpSpPr>
          <p:cNvPr id="368" name="Google Shape;368;p31"/>
          <p:cNvGrpSpPr/>
          <p:nvPr/>
        </p:nvGrpSpPr>
        <p:grpSpPr>
          <a:xfrm>
            <a:off x="376884" y="3459532"/>
            <a:ext cx="11427766" cy="398368"/>
            <a:chOff x="3928163" y="3661719"/>
            <a:chExt cx="11427766" cy="398368"/>
          </a:xfrm>
        </p:grpSpPr>
        <p:sp>
          <p:nvSpPr>
            <p:cNvPr id="369" name="Google Shape;369;p31"/>
            <p:cNvSpPr/>
            <p:nvPr/>
          </p:nvSpPr>
          <p:spPr>
            <a:xfrm>
              <a:off x="4054163" y="3661719"/>
              <a:ext cx="11301766" cy="398368"/>
            </a:xfrm>
            <a:prstGeom prst="rect">
              <a:avLst/>
            </a:prstGeom>
            <a:solidFill>
              <a:schemeClr val="lt1"/>
            </a:solidFill>
            <a:ln cap="flat" cmpd="sng" w="19050">
              <a:solidFill>
                <a:srgbClr val="0D3A96"/>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Determine applicable law (Generally) (Art 1(1)(b))</a:t>
              </a:r>
              <a:endParaRPr/>
            </a:p>
          </p:txBody>
        </p:sp>
        <p:sp>
          <p:nvSpPr>
            <p:cNvPr id="370" name="Google Shape;370;p31"/>
            <p:cNvSpPr/>
            <p:nvPr/>
          </p:nvSpPr>
          <p:spPr>
            <a:xfrm>
              <a:off x="3928163" y="3735211"/>
              <a:ext cx="252000" cy="251383"/>
            </a:xfrm>
            <a:prstGeom prst="ellipse">
              <a:avLst/>
            </a:prstGeom>
            <a:solidFill>
              <a:schemeClr val="lt1"/>
            </a:solidFill>
            <a:ln cap="flat" cmpd="sng" w="19050">
              <a:solidFill>
                <a:srgbClr val="0D3A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200"/>
                <a:buFont typeface="Arial"/>
                <a:buNone/>
              </a:pPr>
              <a:r>
                <a:t/>
              </a:r>
              <a:endParaRPr b="1" sz="1200">
                <a:solidFill>
                  <a:srgbClr val="BFBFBF"/>
                </a:solidFill>
                <a:latin typeface="Arial"/>
                <a:ea typeface="Arial"/>
                <a:cs typeface="Arial"/>
                <a:sym typeface="Arial"/>
              </a:endParaRPr>
            </a:p>
          </p:txBody>
        </p:sp>
      </p:grpSp>
      <p:grpSp>
        <p:nvGrpSpPr>
          <p:cNvPr id="371" name="Google Shape;371;p31"/>
          <p:cNvGrpSpPr/>
          <p:nvPr/>
        </p:nvGrpSpPr>
        <p:grpSpPr>
          <a:xfrm>
            <a:off x="376884" y="4092797"/>
            <a:ext cx="11427766" cy="398368"/>
            <a:chOff x="3928163" y="4114019"/>
            <a:chExt cx="11427766" cy="398368"/>
          </a:xfrm>
        </p:grpSpPr>
        <p:sp>
          <p:nvSpPr>
            <p:cNvPr id="372" name="Google Shape;372;p31"/>
            <p:cNvSpPr/>
            <p:nvPr/>
          </p:nvSpPr>
          <p:spPr>
            <a:xfrm>
              <a:off x="4054163" y="4114019"/>
              <a:ext cx="11301766" cy="398368"/>
            </a:xfrm>
            <a:prstGeom prst="rect">
              <a:avLst/>
            </a:prstGeom>
            <a:solidFill>
              <a:schemeClr val="lt1"/>
            </a:solidFill>
            <a:ln cap="flat" cmpd="sng" w="19050">
              <a:solidFill>
                <a:srgbClr val="0D3A96"/>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Applicable Law specifically to Parental Responsibility (Art 1(1)(c))</a:t>
              </a:r>
              <a:endParaRPr/>
            </a:p>
          </p:txBody>
        </p:sp>
        <p:sp>
          <p:nvSpPr>
            <p:cNvPr id="373" name="Google Shape;373;p31"/>
            <p:cNvSpPr/>
            <p:nvPr/>
          </p:nvSpPr>
          <p:spPr>
            <a:xfrm>
              <a:off x="3928163" y="4187511"/>
              <a:ext cx="252000" cy="251383"/>
            </a:xfrm>
            <a:prstGeom prst="ellipse">
              <a:avLst/>
            </a:prstGeom>
            <a:solidFill>
              <a:schemeClr val="lt1"/>
            </a:solidFill>
            <a:ln cap="flat" cmpd="sng" w="19050">
              <a:solidFill>
                <a:srgbClr val="0D3A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200"/>
                <a:buFont typeface="Arial"/>
                <a:buNone/>
              </a:pPr>
              <a:r>
                <a:t/>
              </a:r>
              <a:endParaRPr b="1" sz="1200">
                <a:solidFill>
                  <a:srgbClr val="BFBFBF"/>
                </a:solidFill>
                <a:latin typeface="Arial"/>
                <a:ea typeface="Arial"/>
                <a:cs typeface="Arial"/>
                <a:sym typeface="Arial"/>
              </a:endParaRPr>
            </a:p>
          </p:txBody>
        </p:sp>
      </p:grpSp>
      <p:grpSp>
        <p:nvGrpSpPr>
          <p:cNvPr id="374" name="Google Shape;374;p31"/>
          <p:cNvGrpSpPr/>
          <p:nvPr/>
        </p:nvGrpSpPr>
        <p:grpSpPr>
          <a:xfrm>
            <a:off x="376884" y="4726061"/>
            <a:ext cx="11427766" cy="398368"/>
            <a:chOff x="3928163" y="4566318"/>
            <a:chExt cx="11427766" cy="398368"/>
          </a:xfrm>
        </p:grpSpPr>
        <p:sp>
          <p:nvSpPr>
            <p:cNvPr id="375" name="Google Shape;375;p31"/>
            <p:cNvSpPr/>
            <p:nvPr/>
          </p:nvSpPr>
          <p:spPr>
            <a:xfrm>
              <a:off x="4054163" y="4566318"/>
              <a:ext cx="11301766" cy="398368"/>
            </a:xfrm>
            <a:prstGeom prst="rect">
              <a:avLst/>
            </a:prstGeom>
            <a:solidFill>
              <a:schemeClr val="lt1"/>
            </a:solidFill>
            <a:ln cap="flat" cmpd="sng" w="19050">
              <a:solidFill>
                <a:srgbClr val="0D3A96"/>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Provide for the recognition &amp; enforcement of measures (Art 1(1)(d))</a:t>
              </a:r>
              <a:endParaRPr/>
            </a:p>
          </p:txBody>
        </p:sp>
        <p:sp>
          <p:nvSpPr>
            <p:cNvPr id="376" name="Google Shape;376;p31"/>
            <p:cNvSpPr/>
            <p:nvPr/>
          </p:nvSpPr>
          <p:spPr>
            <a:xfrm>
              <a:off x="3928163" y="4641233"/>
              <a:ext cx="252000" cy="251383"/>
            </a:xfrm>
            <a:prstGeom prst="ellipse">
              <a:avLst/>
            </a:prstGeom>
            <a:solidFill>
              <a:schemeClr val="lt1"/>
            </a:solidFill>
            <a:ln cap="flat" cmpd="sng" w="19050">
              <a:solidFill>
                <a:srgbClr val="0D3A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200"/>
                <a:buFont typeface="Arial"/>
                <a:buNone/>
              </a:pPr>
              <a:r>
                <a:t/>
              </a:r>
              <a:endParaRPr b="1" sz="1200">
                <a:solidFill>
                  <a:srgbClr val="BFBFBF"/>
                </a:solidFill>
                <a:latin typeface="Arial"/>
                <a:ea typeface="Arial"/>
                <a:cs typeface="Arial"/>
                <a:sym typeface="Arial"/>
              </a:endParaRPr>
            </a:p>
          </p:txBody>
        </p:sp>
      </p:grpSp>
      <p:grpSp>
        <p:nvGrpSpPr>
          <p:cNvPr id="377" name="Google Shape;377;p31"/>
          <p:cNvGrpSpPr/>
          <p:nvPr/>
        </p:nvGrpSpPr>
        <p:grpSpPr>
          <a:xfrm>
            <a:off x="376884" y="5359325"/>
            <a:ext cx="11427766" cy="398368"/>
            <a:chOff x="3928163" y="5018617"/>
            <a:chExt cx="11427766" cy="398368"/>
          </a:xfrm>
        </p:grpSpPr>
        <p:sp>
          <p:nvSpPr>
            <p:cNvPr id="378" name="Google Shape;378;p31"/>
            <p:cNvSpPr/>
            <p:nvPr/>
          </p:nvSpPr>
          <p:spPr>
            <a:xfrm>
              <a:off x="4054163" y="5018617"/>
              <a:ext cx="11301766" cy="398368"/>
            </a:xfrm>
            <a:prstGeom prst="rect">
              <a:avLst/>
            </a:prstGeom>
            <a:solidFill>
              <a:schemeClr val="lt1"/>
            </a:solidFill>
            <a:ln cap="flat" cmpd="sng" w="19050">
              <a:solidFill>
                <a:srgbClr val="0D3A96"/>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Promote and require co-operation between authorities (Art 1(1)(e)). </a:t>
              </a:r>
              <a:endParaRPr/>
            </a:p>
          </p:txBody>
        </p:sp>
        <p:sp>
          <p:nvSpPr>
            <p:cNvPr id="379" name="Google Shape;379;p31"/>
            <p:cNvSpPr/>
            <p:nvPr/>
          </p:nvSpPr>
          <p:spPr>
            <a:xfrm>
              <a:off x="3928163" y="5092109"/>
              <a:ext cx="252000" cy="251383"/>
            </a:xfrm>
            <a:prstGeom prst="ellipse">
              <a:avLst/>
            </a:prstGeom>
            <a:solidFill>
              <a:schemeClr val="lt1"/>
            </a:solidFill>
            <a:ln cap="flat" cmpd="sng" w="19050">
              <a:solidFill>
                <a:srgbClr val="0D3A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200"/>
                <a:buFont typeface="Arial"/>
                <a:buNone/>
              </a:pPr>
              <a:r>
                <a:t/>
              </a:r>
              <a:endParaRPr b="1" sz="1200">
                <a:solidFill>
                  <a:srgbClr val="BFBFBF"/>
                </a:solidFill>
                <a:latin typeface="Arial"/>
                <a:ea typeface="Arial"/>
                <a:cs typeface="Arial"/>
                <a:sym typeface="Arial"/>
              </a:endParaRPr>
            </a:p>
          </p:txBody>
        </p:sp>
      </p:grpSp>
      <p:sp>
        <p:nvSpPr>
          <p:cNvPr id="380" name="Google Shape;380;p31"/>
          <p:cNvSpPr txBox="1"/>
          <p:nvPr/>
        </p:nvSpPr>
        <p:spPr>
          <a:xfrm>
            <a:off x="438150" y="1974213"/>
            <a:ext cx="112966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chemeClr val="dk1"/>
                </a:solidFill>
                <a:latin typeface="Arial"/>
                <a:ea typeface="Arial"/>
                <a:cs typeface="Arial"/>
                <a:sym typeface="Arial"/>
              </a:rPr>
              <a:t>The object of the Convention is set out in Article 1 as follows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Scope of 1996 Convention</a:t>
            </a:r>
            <a:endParaRPr/>
          </a:p>
        </p:txBody>
      </p:sp>
      <p:sp>
        <p:nvSpPr>
          <p:cNvPr id="387" name="Google Shape;387;p32"/>
          <p:cNvSpPr/>
          <p:nvPr/>
        </p:nvSpPr>
        <p:spPr>
          <a:xfrm>
            <a:off x="4214552" y="1754362"/>
            <a:ext cx="7977447" cy="4049424"/>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rial"/>
                <a:ea typeface="Arial"/>
                <a:cs typeface="Arial"/>
                <a:sym typeface="Arial"/>
              </a:rPr>
              <a:t>              </a:t>
            </a:r>
            <a:endParaRPr/>
          </a:p>
        </p:txBody>
      </p:sp>
      <p:grpSp>
        <p:nvGrpSpPr>
          <p:cNvPr id="388" name="Google Shape;388;p32"/>
          <p:cNvGrpSpPr/>
          <p:nvPr/>
        </p:nvGrpSpPr>
        <p:grpSpPr>
          <a:xfrm>
            <a:off x="318976" y="1754362"/>
            <a:ext cx="3779199" cy="4061648"/>
            <a:chOff x="318977" y="1754372"/>
            <a:chExt cx="11546958" cy="978195"/>
          </a:xfrm>
        </p:grpSpPr>
        <p:sp>
          <p:nvSpPr>
            <p:cNvPr id="389" name="Google Shape;389;p32"/>
            <p:cNvSpPr/>
            <p:nvPr/>
          </p:nvSpPr>
          <p:spPr>
            <a:xfrm>
              <a:off x="318977" y="1754372"/>
              <a:ext cx="11546958" cy="978195"/>
            </a:xfrm>
            <a:prstGeom prst="rect">
              <a:avLst/>
            </a:pr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32"/>
            <p:cNvSpPr txBox="1"/>
            <p:nvPr/>
          </p:nvSpPr>
          <p:spPr>
            <a:xfrm>
              <a:off x="467998" y="1775516"/>
              <a:ext cx="11227816" cy="6448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800">
                  <a:solidFill>
                    <a:schemeClr val="dk1"/>
                  </a:solidFill>
                  <a:latin typeface="Arial"/>
                  <a:ea typeface="Arial"/>
                  <a:cs typeface="Arial"/>
                  <a:sym typeface="Arial"/>
                </a:rPr>
                <a:t>Article 3 gives a non-exclusive list of </a:t>
              </a:r>
              <a:r>
                <a:rPr lang="en-AU" sz="2800">
                  <a:solidFill>
                    <a:srgbClr val="D81616"/>
                  </a:solidFill>
                  <a:latin typeface="Arial"/>
                  <a:ea typeface="Arial"/>
                  <a:cs typeface="Arial"/>
                  <a:sym typeface="Arial"/>
                </a:rPr>
                <a:t>measures</a:t>
              </a:r>
              <a:r>
                <a:rPr lang="en-AU" sz="2800">
                  <a:solidFill>
                    <a:schemeClr val="dk1"/>
                  </a:solidFill>
                  <a:latin typeface="Arial"/>
                  <a:ea typeface="Arial"/>
                  <a:cs typeface="Arial"/>
                  <a:sym typeface="Arial"/>
                </a:rPr>
                <a:t> </a:t>
              </a:r>
              <a:r>
                <a:rPr lang="en-AU" sz="2800">
                  <a:solidFill>
                    <a:srgbClr val="D81616"/>
                  </a:solidFill>
                  <a:latin typeface="Arial"/>
                  <a:ea typeface="Arial"/>
                  <a:cs typeface="Arial"/>
                  <a:sym typeface="Arial"/>
                </a:rPr>
                <a:t>of protection </a:t>
              </a:r>
              <a:r>
                <a:rPr lang="en-AU" sz="2800">
                  <a:solidFill>
                    <a:schemeClr val="dk1"/>
                  </a:solidFill>
                  <a:latin typeface="Arial"/>
                  <a:ea typeface="Arial"/>
                  <a:cs typeface="Arial"/>
                  <a:sym typeface="Arial"/>
                </a:rPr>
                <a:t>within the Convention’s scope. Including:</a:t>
              </a:r>
              <a:endParaRPr/>
            </a:p>
          </p:txBody>
        </p:sp>
      </p:grpSp>
      <p:sp>
        <p:nvSpPr>
          <p:cNvPr id="391" name="Google Shape;391;p32"/>
          <p:cNvSpPr txBox="1"/>
          <p:nvPr/>
        </p:nvSpPr>
        <p:spPr>
          <a:xfrm>
            <a:off x="4447311" y="1842156"/>
            <a:ext cx="7672646" cy="40626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Attribution/exercise/termination or restriction of parental responsibility (Article 3(a)); </a:t>
            </a:r>
            <a:endParaRPr/>
          </a:p>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Rights of custody including right to determine the child’s place of residence and rights of access (Article 3(b)); </a:t>
            </a:r>
            <a:endParaRPr/>
          </a:p>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Guardianship curatorship and analogous institutions (Article 3(c));</a:t>
            </a:r>
            <a:endParaRPr/>
          </a:p>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Administration of child’s property (Article 3(d)); </a:t>
            </a:r>
            <a:endParaRPr/>
          </a:p>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Placement in foster care/care by Kafala  (Article 3(e)); </a:t>
            </a:r>
            <a:endParaRPr/>
          </a:p>
          <a:p>
            <a:pPr indent="-285750" lvl="0" marL="285750" marR="0" rtl="0" algn="l">
              <a:spcBef>
                <a:spcPts val="0"/>
              </a:spcBef>
              <a:spcAft>
                <a:spcPts val="0"/>
              </a:spcAft>
              <a:buClr>
                <a:schemeClr val="lt1"/>
              </a:buClr>
              <a:buSzPts val="2400"/>
              <a:buFont typeface="Arial"/>
              <a:buChar char="•"/>
            </a:pPr>
            <a:r>
              <a:rPr lang="en-AU" sz="2400">
                <a:solidFill>
                  <a:schemeClr val="lt1"/>
                </a:solidFill>
                <a:latin typeface="Calibri"/>
                <a:ea typeface="Calibri"/>
                <a:cs typeface="Calibri"/>
                <a:sym typeface="Calibri"/>
              </a:rPr>
              <a:t>Supervision or care of child by public authority (Article 3(f)). </a:t>
            </a:r>
            <a:endParaRPr/>
          </a:p>
          <a:p>
            <a:pPr indent="-171450" lvl="0" marL="285750" marR="0" rtl="0" algn="l">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3"/>
          <p:cNvSpPr/>
          <p:nvPr/>
        </p:nvSpPr>
        <p:spPr>
          <a:xfrm>
            <a:off x="0" y="4826000"/>
            <a:ext cx="12192000" cy="2032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3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Scope- Exceptions</a:t>
            </a:r>
            <a:endParaRPr/>
          </a:p>
        </p:txBody>
      </p:sp>
      <p:grpSp>
        <p:nvGrpSpPr>
          <p:cNvPr id="399" name="Google Shape;399;p33"/>
          <p:cNvGrpSpPr/>
          <p:nvPr/>
        </p:nvGrpSpPr>
        <p:grpSpPr>
          <a:xfrm>
            <a:off x="155935" y="2364930"/>
            <a:ext cx="11880130" cy="4307451"/>
            <a:chOff x="-3561630" y="-2870837"/>
            <a:chExt cx="8659784" cy="3350823"/>
          </a:xfrm>
        </p:grpSpPr>
        <p:sp>
          <p:nvSpPr>
            <p:cNvPr id="400" name="Google Shape;400;p33"/>
            <p:cNvSpPr/>
            <p:nvPr/>
          </p:nvSpPr>
          <p:spPr>
            <a:xfrm>
              <a:off x="-3548755" y="-2870837"/>
              <a:ext cx="8646907" cy="465468"/>
            </a:xfrm>
            <a:prstGeom prst="rect">
              <a:avLst/>
            </a:prstGeom>
            <a:no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2400">
                  <a:solidFill>
                    <a:schemeClr val="dk1"/>
                  </a:solidFill>
                  <a:latin typeface="Arial"/>
                  <a:ea typeface="Arial"/>
                  <a:cs typeface="Arial"/>
                  <a:sym typeface="Arial"/>
                </a:rPr>
                <a:t>Measures which are </a:t>
              </a:r>
              <a:r>
                <a:rPr b="1" lang="en-AU" sz="2400">
                  <a:solidFill>
                    <a:schemeClr val="dk1"/>
                  </a:solidFill>
                  <a:latin typeface="Arial"/>
                  <a:ea typeface="Arial"/>
                  <a:cs typeface="Arial"/>
                  <a:sym typeface="Arial"/>
                </a:rPr>
                <a:t>excluded</a:t>
              </a:r>
              <a:r>
                <a:rPr lang="en-AU" sz="2400">
                  <a:solidFill>
                    <a:schemeClr val="dk1"/>
                  </a:solidFill>
                  <a:latin typeface="Arial"/>
                  <a:ea typeface="Arial"/>
                  <a:cs typeface="Arial"/>
                  <a:sym typeface="Arial"/>
                </a:rPr>
                <a:t> from the scope of the Convention include</a:t>
              </a:r>
              <a:endParaRPr/>
            </a:p>
          </p:txBody>
        </p:sp>
        <p:sp>
          <p:nvSpPr>
            <p:cNvPr id="401" name="Google Shape;401;p33"/>
            <p:cNvSpPr/>
            <p:nvPr/>
          </p:nvSpPr>
          <p:spPr>
            <a:xfrm>
              <a:off x="886154" y="-2295372"/>
              <a:ext cx="4212000" cy="2775358"/>
            </a:xfrm>
            <a:prstGeom prst="rect">
              <a:avLst/>
            </a:prstGeom>
            <a:solidFill>
              <a:srgbClr val="F2F2F2"/>
            </a:solidFill>
            <a:ln cap="flat" cmpd="sng" w="1905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400">
                <a:solidFill>
                  <a:schemeClr val="dk1"/>
                </a:solidFill>
                <a:latin typeface="Arial"/>
                <a:ea typeface="Arial"/>
                <a:cs typeface="Arial"/>
                <a:sym typeface="Arial"/>
              </a:endParaRPr>
            </a:p>
          </p:txBody>
        </p:sp>
        <p:sp>
          <p:nvSpPr>
            <p:cNvPr id="402" name="Google Shape;402;p33"/>
            <p:cNvSpPr/>
            <p:nvPr/>
          </p:nvSpPr>
          <p:spPr>
            <a:xfrm>
              <a:off x="-3548754" y="-2295372"/>
              <a:ext cx="4212000" cy="2775358"/>
            </a:xfrm>
            <a:prstGeom prst="rect">
              <a:avLst/>
            </a:prstGeom>
            <a:solidFill>
              <a:srgbClr val="F2F2F2"/>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400">
                <a:solidFill>
                  <a:schemeClr val="dk1"/>
                </a:solidFill>
                <a:latin typeface="Arial"/>
                <a:ea typeface="Arial"/>
                <a:cs typeface="Arial"/>
                <a:sym typeface="Arial"/>
              </a:endParaRPr>
            </a:p>
          </p:txBody>
        </p:sp>
        <p:sp>
          <p:nvSpPr>
            <p:cNvPr id="403" name="Google Shape;403;p33"/>
            <p:cNvSpPr txBox="1"/>
            <p:nvPr/>
          </p:nvSpPr>
          <p:spPr>
            <a:xfrm>
              <a:off x="-3561630" y="-2215294"/>
              <a:ext cx="8659782" cy="72987"/>
            </a:xfrm>
            <a:prstGeom prst="rect">
              <a:avLst/>
            </a:prstGeom>
            <a:solidFill>
              <a:schemeClr val="dk2"/>
            </a:solidFill>
            <a:ln cap="flat" cmpd="sng" w="19050">
              <a:solidFill>
                <a:schemeClr val="dk2"/>
              </a:solidFill>
              <a:prstDash val="solid"/>
              <a:miter lim="800000"/>
              <a:headEnd len="sm" w="sm" type="none"/>
              <a:tailEnd len="sm" w="sm" type="none"/>
            </a:ln>
          </p:spPr>
          <p:txBody>
            <a:bodyPr anchorCtr="0" anchor="ctr" bIns="45700" lIns="648000"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nvGrpSpPr>
            <p:cNvPr id="404" name="Google Shape;404;p33"/>
            <p:cNvGrpSpPr/>
            <p:nvPr/>
          </p:nvGrpSpPr>
          <p:grpSpPr>
            <a:xfrm>
              <a:off x="-3476754" y="-2024799"/>
              <a:ext cx="4067992" cy="398368"/>
              <a:chOff x="3928163" y="3209420"/>
              <a:chExt cx="4067992" cy="398368"/>
            </a:xfrm>
          </p:grpSpPr>
          <p:sp>
            <p:nvSpPr>
              <p:cNvPr id="405" name="Google Shape;405;p33"/>
              <p:cNvSpPr/>
              <p:nvPr/>
            </p:nvSpPr>
            <p:spPr>
              <a:xfrm>
                <a:off x="4054163" y="3209420"/>
                <a:ext cx="3941992"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The establishment or contesting of a parent-child relationship</a:t>
                </a:r>
                <a:endParaRPr/>
              </a:p>
            </p:txBody>
          </p:sp>
          <p:sp>
            <p:nvSpPr>
              <p:cNvPr id="406" name="Google Shape;406;p33"/>
              <p:cNvSpPr/>
              <p:nvPr/>
            </p:nvSpPr>
            <p:spPr>
              <a:xfrm>
                <a:off x="3928163" y="3288928"/>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07" name="Google Shape;407;p33"/>
            <p:cNvGrpSpPr/>
            <p:nvPr/>
          </p:nvGrpSpPr>
          <p:grpSpPr>
            <a:xfrm>
              <a:off x="958154" y="-2024799"/>
              <a:ext cx="4068000" cy="398368"/>
              <a:chOff x="6785991" y="3215436"/>
              <a:chExt cx="4068000" cy="398368"/>
            </a:xfrm>
          </p:grpSpPr>
          <p:sp>
            <p:nvSpPr>
              <p:cNvPr id="408" name="Google Shape;408;p33"/>
              <p:cNvSpPr/>
              <p:nvPr/>
            </p:nvSpPr>
            <p:spPr>
              <a:xfrm>
                <a:off x="6911991" y="3215436"/>
                <a:ext cx="3942000"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Trust or succession</a:t>
                </a:r>
                <a:endParaRPr/>
              </a:p>
            </p:txBody>
          </p:sp>
          <p:sp>
            <p:nvSpPr>
              <p:cNvPr id="409" name="Google Shape;409;p33"/>
              <p:cNvSpPr/>
              <p:nvPr/>
            </p:nvSpPr>
            <p:spPr>
              <a:xfrm>
                <a:off x="6785991" y="3288928"/>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10" name="Google Shape;410;p33"/>
            <p:cNvGrpSpPr/>
            <p:nvPr/>
          </p:nvGrpSpPr>
          <p:grpSpPr>
            <a:xfrm>
              <a:off x="-3476754" y="-1527131"/>
              <a:ext cx="4067992" cy="398368"/>
              <a:chOff x="3928163" y="3661719"/>
              <a:chExt cx="4067992" cy="398368"/>
            </a:xfrm>
          </p:grpSpPr>
          <p:sp>
            <p:nvSpPr>
              <p:cNvPr id="411" name="Google Shape;411;p33"/>
              <p:cNvSpPr/>
              <p:nvPr/>
            </p:nvSpPr>
            <p:spPr>
              <a:xfrm>
                <a:off x="4054163" y="3661719"/>
                <a:ext cx="3941992"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Decisions on adoption, measures preparatory to adoption, or the annulment or revocation of adoption</a:t>
                </a:r>
                <a:endParaRPr/>
              </a:p>
            </p:txBody>
          </p:sp>
          <p:sp>
            <p:nvSpPr>
              <p:cNvPr id="412" name="Google Shape;412;p33"/>
              <p:cNvSpPr/>
              <p:nvPr/>
            </p:nvSpPr>
            <p:spPr>
              <a:xfrm>
                <a:off x="3928163" y="3735211"/>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13" name="Google Shape;413;p33"/>
            <p:cNvGrpSpPr/>
            <p:nvPr/>
          </p:nvGrpSpPr>
          <p:grpSpPr>
            <a:xfrm>
              <a:off x="958154" y="-1527131"/>
              <a:ext cx="4068000" cy="398368"/>
              <a:chOff x="6785991" y="3666204"/>
              <a:chExt cx="4068000" cy="398368"/>
            </a:xfrm>
          </p:grpSpPr>
          <p:sp>
            <p:nvSpPr>
              <p:cNvPr id="414" name="Google Shape;414;p33"/>
              <p:cNvSpPr/>
              <p:nvPr/>
            </p:nvSpPr>
            <p:spPr>
              <a:xfrm>
                <a:off x="6911991" y="3666204"/>
                <a:ext cx="3942000"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Social security</a:t>
                </a:r>
                <a:endParaRPr/>
              </a:p>
            </p:txBody>
          </p:sp>
          <p:sp>
            <p:nvSpPr>
              <p:cNvPr id="415" name="Google Shape;415;p33"/>
              <p:cNvSpPr/>
              <p:nvPr/>
            </p:nvSpPr>
            <p:spPr>
              <a:xfrm>
                <a:off x="6785991" y="3735211"/>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16" name="Google Shape;416;p33"/>
            <p:cNvGrpSpPr/>
            <p:nvPr/>
          </p:nvGrpSpPr>
          <p:grpSpPr>
            <a:xfrm>
              <a:off x="-3476754" y="-1029463"/>
              <a:ext cx="4067992" cy="398368"/>
              <a:chOff x="3928163" y="4114019"/>
              <a:chExt cx="4067992" cy="398368"/>
            </a:xfrm>
          </p:grpSpPr>
          <p:sp>
            <p:nvSpPr>
              <p:cNvPr id="417" name="Google Shape;417;p33"/>
              <p:cNvSpPr/>
              <p:nvPr/>
            </p:nvSpPr>
            <p:spPr>
              <a:xfrm>
                <a:off x="4054163" y="4114019"/>
                <a:ext cx="3941992"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The name and forenames of the child</a:t>
                </a:r>
                <a:endParaRPr/>
              </a:p>
            </p:txBody>
          </p:sp>
          <p:sp>
            <p:nvSpPr>
              <p:cNvPr id="418" name="Google Shape;418;p33"/>
              <p:cNvSpPr/>
              <p:nvPr/>
            </p:nvSpPr>
            <p:spPr>
              <a:xfrm>
                <a:off x="3928163" y="4187511"/>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19" name="Google Shape;419;p33"/>
            <p:cNvGrpSpPr/>
            <p:nvPr/>
          </p:nvGrpSpPr>
          <p:grpSpPr>
            <a:xfrm>
              <a:off x="958154" y="-1029463"/>
              <a:ext cx="4068000" cy="398368"/>
              <a:chOff x="6785991" y="4116973"/>
              <a:chExt cx="4068000" cy="398368"/>
            </a:xfrm>
          </p:grpSpPr>
          <p:sp>
            <p:nvSpPr>
              <p:cNvPr id="420" name="Google Shape;420;p33"/>
              <p:cNvSpPr/>
              <p:nvPr/>
            </p:nvSpPr>
            <p:spPr>
              <a:xfrm>
                <a:off x="6911991" y="4116973"/>
                <a:ext cx="3942000"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Public measures of a general nature in matters of education or health</a:t>
                </a:r>
                <a:endParaRPr/>
              </a:p>
            </p:txBody>
          </p:sp>
          <p:sp>
            <p:nvSpPr>
              <p:cNvPr id="421" name="Google Shape;421;p33"/>
              <p:cNvSpPr/>
              <p:nvPr/>
            </p:nvSpPr>
            <p:spPr>
              <a:xfrm>
                <a:off x="6785991" y="4187511"/>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22" name="Google Shape;422;p33"/>
            <p:cNvGrpSpPr/>
            <p:nvPr/>
          </p:nvGrpSpPr>
          <p:grpSpPr>
            <a:xfrm>
              <a:off x="-3476754" y="-531795"/>
              <a:ext cx="4067992" cy="398368"/>
              <a:chOff x="3928163" y="4566318"/>
              <a:chExt cx="4067992" cy="398368"/>
            </a:xfrm>
          </p:grpSpPr>
          <p:sp>
            <p:nvSpPr>
              <p:cNvPr id="423" name="Google Shape;423;p33"/>
              <p:cNvSpPr/>
              <p:nvPr/>
            </p:nvSpPr>
            <p:spPr>
              <a:xfrm>
                <a:off x="4054163" y="4566318"/>
                <a:ext cx="3941992"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Emancipation</a:t>
                </a:r>
                <a:endParaRPr/>
              </a:p>
            </p:txBody>
          </p:sp>
          <p:sp>
            <p:nvSpPr>
              <p:cNvPr id="424" name="Google Shape;424;p33"/>
              <p:cNvSpPr/>
              <p:nvPr/>
            </p:nvSpPr>
            <p:spPr>
              <a:xfrm>
                <a:off x="3928163" y="4641233"/>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25" name="Google Shape;425;p33"/>
            <p:cNvGrpSpPr/>
            <p:nvPr/>
          </p:nvGrpSpPr>
          <p:grpSpPr>
            <a:xfrm>
              <a:off x="958154" y="-531795"/>
              <a:ext cx="4068000" cy="398368"/>
              <a:chOff x="6785991" y="4567741"/>
              <a:chExt cx="4068000" cy="398368"/>
            </a:xfrm>
          </p:grpSpPr>
          <p:sp>
            <p:nvSpPr>
              <p:cNvPr id="426" name="Google Shape;426;p33"/>
              <p:cNvSpPr/>
              <p:nvPr/>
            </p:nvSpPr>
            <p:spPr>
              <a:xfrm>
                <a:off x="6911991" y="4567741"/>
                <a:ext cx="3942000"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Measures taken as a result to penal offences committed by children</a:t>
                </a:r>
                <a:endParaRPr/>
              </a:p>
            </p:txBody>
          </p:sp>
          <p:sp>
            <p:nvSpPr>
              <p:cNvPr id="427" name="Google Shape;427;p33"/>
              <p:cNvSpPr/>
              <p:nvPr/>
            </p:nvSpPr>
            <p:spPr>
              <a:xfrm>
                <a:off x="6785991" y="4641233"/>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28" name="Google Shape;428;p33"/>
            <p:cNvGrpSpPr/>
            <p:nvPr/>
          </p:nvGrpSpPr>
          <p:grpSpPr>
            <a:xfrm>
              <a:off x="-3476754" y="-34127"/>
              <a:ext cx="4067992" cy="398368"/>
              <a:chOff x="3928163" y="5018617"/>
              <a:chExt cx="4067992" cy="398368"/>
            </a:xfrm>
          </p:grpSpPr>
          <p:sp>
            <p:nvSpPr>
              <p:cNvPr id="429" name="Google Shape;429;p33"/>
              <p:cNvSpPr/>
              <p:nvPr/>
            </p:nvSpPr>
            <p:spPr>
              <a:xfrm>
                <a:off x="4054163" y="5018617"/>
                <a:ext cx="3941992"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Maintenance obligations</a:t>
                </a:r>
                <a:endParaRPr/>
              </a:p>
            </p:txBody>
          </p:sp>
          <p:sp>
            <p:nvSpPr>
              <p:cNvPr id="430" name="Google Shape;430;p33"/>
              <p:cNvSpPr/>
              <p:nvPr/>
            </p:nvSpPr>
            <p:spPr>
              <a:xfrm>
                <a:off x="3928163" y="5092109"/>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nvGrpSpPr>
            <p:cNvPr id="431" name="Google Shape;431;p33"/>
            <p:cNvGrpSpPr/>
            <p:nvPr/>
          </p:nvGrpSpPr>
          <p:grpSpPr>
            <a:xfrm>
              <a:off x="958154" y="-34127"/>
              <a:ext cx="4068000" cy="398368"/>
              <a:chOff x="6785991" y="5018510"/>
              <a:chExt cx="4068000" cy="398368"/>
            </a:xfrm>
          </p:grpSpPr>
          <p:sp>
            <p:nvSpPr>
              <p:cNvPr id="432" name="Google Shape;432;p33"/>
              <p:cNvSpPr/>
              <p:nvPr/>
            </p:nvSpPr>
            <p:spPr>
              <a:xfrm>
                <a:off x="6911991" y="5018510"/>
                <a:ext cx="3942000" cy="398368"/>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ctr">
                  <a:spcBef>
                    <a:spcPts val="0"/>
                  </a:spcBef>
                  <a:spcAft>
                    <a:spcPts val="0"/>
                  </a:spcAft>
                  <a:buNone/>
                </a:pPr>
                <a:r>
                  <a:rPr lang="en-AU" sz="1400">
                    <a:solidFill>
                      <a:schemeClr val="dk1"/>
                    </a:solidFill>
                    <a:latin typeface="Arial"/>
                    <a:ea typeface="Arial"/>
                    <a:cs typeface="Arial"/>
                    <a:sym typeface="Arial"/>
                  </a:rPr>
                  <a:t>Decisions on the right of asylum and on immigration</a:t>
                </a:r>
                <a:endParaRPr/>
              </a:p>
            </p:txBody>
          </p:sp>
          <p:sp>
            <p:nvSpPr>
              <p:cNvPr id="433" name="Google Shape;433;p33"/>
              <p:cNvSpPr/>
              <p:nvPr/>
            </p:nvSpPr>
            <p:spPr>
              <a:xfrm>
                <a:off x="6785991" y="5092109"/>
                <a:ext cx="252000" cy="251383"/>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grpSp>
      <p:sp>
        <p:nvSpPr>
          <p:cNvPr id="434" name="Google Shape;434;p33"/>
          <p:cNvSpPr txBox="1"/>
          <p:nvPr/>
        </p:nvSpPr>
        <p:spPr>
          <a:xfrm>
            <a:off x="2947430" y="1660692"/>
            <a:ext cx="631479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3600">
                <a:solidFill>
                  <a:schemeClr val="dk1"/>
                </a:solidFill>
                <a:latin typeface="Arial"/>
                <a:ea typeface="Arial"/>
                <a:cs typeface="Arial"/>
                <a:sym typeface="Arial"/>
              </a:rPr>
              <a:t>Article 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1996 Convention: Brussels II bis and terminology</a:t>
            </a:r>
            <a:endParaRPr/>
          </a:p>
        </p:txBody>
      </p:sp>
      <p:pic>
        <p:nvPicPr>
          <p:cNvPr id="441" name="Google Shape;441;p34"/>
          <p:cNvPicPr preferRelativeResize="0"/>
          <p:nvPr/>
        </p:nvPicPr>
        <p:blipFill rotWithShape="1">
          <a:blip r:embed="rId3">
            <a:alphaModFix/>
          </a:blip>
          <a:srcRect b="0" l="0" r="0" t="0"/>
          <a:stretch/>
        </p:blipFill>
        <p:spPr>
          <a:xfrm>
            <a:off x="3818792" y="1693985"/>
            <a:ext cx="4554416" cy="45544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35"/>
          <p:cNvGrpSpPr/>
          <p:nvPr/>
        </p:nvGrpSpPr>
        <p:grpSpPr>
          <a:xfrm>
            <a:off x="-5410" y="1"/>
            <a:ext cx="6098705" cy="6858000"/>
            <a:chOff x="-5410" y="1"/>
            <a:chExt cx="6098705" cy="6858000"/>
          </a:xfrm>
        </p:grpSpPr>
        <p:sp>
          <p:nvSpPr>
            <p:cNvPr id="448" name="Google Shape;448;p35"/>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35"/>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0" name="Google Shape;450;p35"/>
            <p:cNvPicPr preferRelativeResize="0"/>
            <p:nvPr/>
          </p:nvPicPr>
          <p:blipFill rotWithShape="1">
            <a:blip r:embed="rId3">
              <a:alphaModFix/>
            </a:blip>
            <a:srcRect b="0" l="0" r="0" t="0"/>
            <a:stretch/>
          </p:blipFill>
          <p:spPr>
            <a:xfrm>
              <a:off x="311150" y="130103"/>
              <a:ext cx="5279351" cy="3149600"/>
            </a:xfrm>
            <a:prstGeom prst="rect">
              <a:avLst/>
            </a:prstGeom>
            <a:noFill/>
            <a:ln>
              <a:noFill/>
            </a:ln>
          </p:spPr>
        </p:pic>
        <p:sp>
          <p:nvSpPr>
            <p:cNvPr id="451" name="Google Shape;451;p35"/>
            <p:cNvSpPr txBox="1"/>
            <p:nvPr/>
          </p:nvSpPr>
          <p:spPr>
            <a:xfrm>
              <a:off x="361951" y="3235994"/>
              <a:ext cx="5234900" cy="343785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t/>
              </a:r>
              <a:endParaRPr i="1" sz="1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rPr i="1" lang="en-AU" sz="2000">
                  <a:solidFill>
                    <a:schemeClr val="dk1"/>
                  </a:solidFill>
                  <a:latin typeface="Arial"/>
                  <a:ea typeface="Arial"/>
                  <a:cs typeface="Arial"/>
                  <a:sym typeface="Arial"/>
                </a:rPr>
                <a:t>Jack’s parents are married but recently separated. Jack is 6 years old and lives with his mother in Australia and is a permanent resident. </a:t>
              </a:r>
              <a:endParaRPr/>
            </a:p>
            <a:p>
              <a:pPr indent="0" lvl="0" marL="0" marR="0" rtl="0" algn="l">
                <a:lnSpc>
                  <a:spcPct val="90000"/>
                </a:lnSpc>
                <a:spcBef>
                  <a:spcPts val="1000"/>
                </a:spcBef>
                <a:spcAft>
                  <a:spcPts val="0"/>
                </a:spcAft>
                <a:buClr>
                  <a:schemeClr val="dk1"/>
                </a:buClr>
                <a:buSzPts val="2000"/>
                <a:buFont typeface="Arial"/>
                <a:buNone/>
              </a:pPr>
              <a:r>
                <a:rPr i="1" lang="en-AU" sz="2000">
                  <a:solidFill>
                    <a:schemeClr val="dk1"/>
                  </a:solidFill>
                  <a:latin typeface="Arial"/>
                  <a:ea typeface="Arial"/>
                  <a:cs typeface="Arial"/>
                  <a:sym typeface="Arial"/>
                </a:rPr>
                <a:t>Jack’s father was born and is a resident of Morocco but lives and works in London. </a:t>
              </a:r>
              <a:endParaRPr/>
            </a:p>
            <a:p>
              <a:pPr indent="0" lvl="0" marL="0" marR="0" rtl="0" algn="l">
                <a:lnSpc>
                  <a:spcPct val="90000"/>
                </a:lnSpc>
                <a:spcBef>
                  <a:spcPts val="1000"/>
                </a:spcBef>
                <a:spcAft>
                  <a:spcPts val="0"/>
                </a:spcAft>
                <a:buClr>
                  <a:schemeClr val="dk1"/>
                </a:buClr>
                <a:buSzPts val="2000"/>
                <a:buFont typeface="Arial"/>
                <a:buNone/>
              </a:pPr>
              <a:r>
                <a:rPr i="1" lang="en-AU" sz="2000">
                  <a:solidFill>
                    <a:schemeClr val="dk1"/>
                  </a:solidFill>
                  <a:latin typeface="Arial"/>
                  <a:ea typeface="Arial"/>
                  <a:cs typeface="Arial"/>
                  <a:sym typeface="Arial"/>
                </a:rPr>
                <a:t>Jack’s father wants to apply for access as Jack’s mother is refusing to allow the father to see Jack or communicate with him. </a:t>
              </a:r>
              <a:endParaRPr/>
            </a:p>
          </p:txBody>
        </p:sp>
      </p:grpSp>
      <p:grpSp>
        <p:nvGrpSpPr>
          <p:cNvPr id="452" name="Google Shape;452;p35"/>
          <p:cNvGrpSpPr/>
          <p:nvPr/>
        </p:nvGrpSpPr>
        <p:grpSpPr>
          <a:xfrm>
            <a:off x="5843310" y="1"/>
            <a:ext cx="6348690" cy="6940549"/>
            <a:chOff x="5843310" y="1"/>
            <a:chExt cx="6348690" cy="6940549"/>
          </a:xfrm>
        </p:grpSpPr>
        <p:sp>
          <p:nvSpPr>
            <p:cNvPr id="453" name="Google Shape;453;p35"/>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35"/>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5"/>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5"/>
            <p:cNvSpPr txBox="1"/>
            <p:nvPr/>
          </p:nvSpPr>
          <p:spPr>
            <a:xfrm>
              <a:off x="6512767" y="111053"/>
              <a:ext cx="5429248"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t/>
              </a:r>
              <a:endParaRPr b="1" sz="4000">
                <a:solidFill>
                  <a:schemeClr val="lt1"/>
                </a:solidFill>
                <a:latin typeface="Arial"/>
                <a:ea typeface="Arial"/>
                <a:cs typeface="Arial"/>
                <a:sym typeface="Arial"/>
              </a:endParaRPr>
            </a:p>
          </p:txBody>
        </p:sp>
        <p:sp>
          <p:nvSpPr>
            <p:cNvPr id="457" name="Google Shape;457;p35"/>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8" name="Google Shape;458;p35"/>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459" name="Google Shape;459;p35"/>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460" name="Google Shape;460;p35"/>
            <p:cNvGrpSpPr/>
            <p:nvPr/>
          </p:nvGrpSpPr>
          <p:grpSpPr>
            <a:xfrm>
              <a:off x="5843310" y="38099"/>
              <a:ext cx="642746" cy="6902451"/>
              <a:chOff x="5843310" y="38099"/>
              <a:chExt cx="642746" cy="6902451"/>
            </a:xfrm>
          </p:grpSpPr>
          <p:sp>
            <p:nvSpPr>
              <p:cNvPr id="461" name="Google Shape;461;p35"/>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5"/>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35"/>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5"/>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35"/>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35"/>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35"/>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35"/>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35"/>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35"/>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35"/>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35"/>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35"/>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5"/>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35"/>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35"/>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35"/>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35"/>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35"/>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35"/>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35"/>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35"/>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35"/>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35"/>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35"/>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35"/>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35"/>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35"/>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35"/>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35"/>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35"/>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35"/>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35"/>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35"/>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35"/>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35"/>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35"/>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35"/>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9" name="Google Shape;499;p35"/>
            <p:cNvSpPr txBox="1"/>
            <p:nvPr/>
          </p:nvSpPr>
          <p:spPr>
            <a:xfrm>
              <a:off x="6587284" y="1920416"/>
              <a:ext cx="5477716" cy="3946984"/>
            </a:xfrm>
            <a:prstGeom prst="rect">
              <a:avLst/>
            </a:prstGeom>
            <a:noFill/>
            <a:ln>
              <a:noFill/>
            </a:ln>
          </p:spPr>
          <p:txBody>
            <a:bodyPr anchorCtr="0" anchor="t" bIns="45700" lIns="91425" spcFirstLastPara="1" rIns="91425" wrap="square" tIns="45700">
              <a:no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grpSp>
      <p:sp>
        <p:nvSpPr>
          <p:cNvPr id="500" name="Google Shape;500;p35"/>
          <p:cNvSpPr/>
          <p:nvPr/>
        </p:nvSpPr>
        <p:spPr>
          <a:xfrm>
            <a:off x="6659841" y="2476500"/>
            <a:ext cx="488234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dk1"/>
                </a:solidFill>
                <a:latin typeface="Arial"/>
                <a:ea typeface="Arial"/>
                <a:cs typeface="Arial"/>
                <a:sym typeface="Arial"/>
              </a:rPr>
              <a:t>The Contracting State where the child is habitually resident will have jurisdiction (Art 5(1)). This is Australia until such time as the child's habitual residence changes to another Contracting state (Art 5(2)), subject to Article 7 in relation to Child Abduction.</a:t>
            </a:r>
            <a:endParaRPr/>
          </a:p>
        </p:txBody>
      </p:sp>
      <p:sp>
        <p:nvSpPr>
          <p:cNvPr id="501" name="Google Shape;50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502" name="Google Shape;502;p35"/>
          <p:cNvSpPr txBox="1"/>
          <p:nvPr/>
        </p:nvSpPr>
        <p:spPr>
          <a:xfrm>
            <a:off x="6493143" y="22452"/>
            <a:ext cx="5571857"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3200">
                <a:solidFill>
                  <a:schemeClr val="lt1"/>
                </a:solidFill>
                <a:latin typeface="Calibri"/>
                <a:ea typeface="Calibri"/>
                <a:cs typeface="Calibri"/>
                <a:sym typeface="Calibri"/>
              </a:rPr>
              <a:t>1996 Convention</a:t>
            </a:r>
            <a:endParaRPr/>
          </a:p>
          <a:p>
            <a:pPr indent="-342900" lvl="0" marL="342900" marR="0" rtl="0" algn="l">
              <a:spcBef>
                <a:spcPts val="0"/>
              </a:spcBef>
              <a:spcAft>
                <a:spcPts val="0"/>
              </a:spcAft>
              <a:buClr>
                <a:schemeClr val="lt1"/>
              </a:buClr>
              <a:buSzPts val="2000"/>
              <a:buFont typeface="Arial"/>
              <a:buChar char="•"/>
            </a:pPr>
            <a:r>
              <a:rPr b="1" lang="en-AU" sz="2000">
                <a:solidFill>
                  <a:schemeClr val="lt1"/>
                </a:solidFill>
                <a:latin typeface="Calibri"/>
                <a:ea typeface="Calibri"/>
                <a:cs typeface="Calibri"/>
                <a:sym typeface="Calibri"/>
              </a:rPr>
              <a:t>Article 5(1)</a:t>
            </a:r>
            <a:endParaRPr/>
          </a:p>
          <a:p>
            <a:pPr indent="-342900" lvl="0" marL="342900" marR="0" rtl="0" algn="l">
              <a:spcBef>
                <a:spcPts val="0"/>
              </a:spcBef>
              <a:spcAft>
                <a:spcPts val="0"/>
              </a:spcAft>
              <a:buClr>
                <a:schemeClr val="lt1"/>
              </a:buClr>
              <a:buSzPts val="2000"/>
              <a:buFont typeface="Arial"/>
              <a:buChar char="•"/>
            </a:pPr>
            <a:r>
              <a:rPr b="1" lang="en-AU" sz="2000">
                <a:solidFill>
                  <a:schemeClr val="lt1"/>
                </a:solidFill>
                <a:latin typeface="Calibri"/>
                <a:ea typeface="Calibri"/>
                <a:cs typeface="Calibri"/>
                <a:sym typeface="Calibri"/>
              </a:rPr>
              <a:t>Article 5(2))</a:t>
            </a:r>
            <a:endParaRPr/>
          </a:p>
          <a:p>
            <a:pPr indent="-342900" lvl="0" marL="342900" marR="0" rtl="0" algn="l">
              <a:spcBef>
                <a:spcPts val="0"/>
              </a:spcBef>
              <a:spcAft>
                <a:spcPts val="0"/>
              </a:spcAft>
              <a:buClr>
                <a:schemeClr val="lt1"/>
              </a:buClr>
              <a:buSzPts val="2000"/>
              <a:buFont typeface="Arial"/>
              <a:buChar char="•"/>
            </a:pPr>
            <a:r>
              <a:rPr b="1" lang="en-AU" sz="2000">
                <a:solidFill>
                  <a:schemeClr val="lt1"/>
                </a:solidFill>
                <a:latin typeface="Calibri"/>
                <a:ea typeface="Calibri"/>
                <a:cs typeface="Calibri"/>
                <a:sym typeface="Calibri"/>
              </a:rPr>
              <a:t>Article 7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pSp>
        <p:nvGrpSpPr>
          <p:cNvPr id="508" name="Google Shape;508;p36"/>
          <p:cNvGrpSpPr/>
          <p:nvPr/>
        </p:nvGrpSpPr>
        <p:grpSpPr>
          <a:xfrm>
            <a:off x="-5410" y="1"/>
            <a:ext cx="6098705" cy="6858000"/>
            <a:chOff x="-5410" y="1"/>
            <a:chExt cx="6098705" cy="6858000"/>
          </a:xfrm>
        </p:grpSpPr>
        <p:sp>
          <p:nvSpPr>
            <p:cNvPr id="509" name="Google Shape;509;p36"/>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p36"/>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1" name="Google Shape;511;p36"/>
            <p:cNvSpPr txBox="1"/>
            <p:nvPr/>
          </p:nvSpPr>
          <p:spPr>
            <a:xfrm>
              <a:off x="291468" y="3069348"/>
              <a:ext cx="5427853" cy="35338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i="1" lang="en-AU" sz="1600">
                  <a:solidFill>
                    <a:schemeClr val="dk1"/>
                  </a:solidFill>
                  <a:latin typeface="Arial"/>
                  <a:ea typeface="Arial"/>
                  <a:cs typeface="Arial"/>
                  <a:sym typeface="Arial"/>
                </a:rPr>
                <a:t>Jack’s mother consents to Jack travelling to spend two weeks with his father in London on return tickets purchased by the father. Jack’s mother insists on orders being made in Australia detailing the access. </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Jack travels to London but Jack does not return on his scheduled flight. The mother makes an application under the 1980 Hague Child Abduction Convention.</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Four months later Hague proceedings are ongoing and the mother has business trip to London during which she wants to spend time with Jack. Which Contracting States authorities are competent to make orders?</a:t>
              </a:r>
              <a:endParaRPr/>
            </a:p>
          </p:txBody>
        </p:sp>
      </p:grpSp>
      <p:sp>
        <p:nvSpPr>
          <p:cNvPr id="512" name="Google Shape;512;p36"/>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1800">
                <a:solidFill>
                  <a:schemeClr val="lt1"/>
                </a:solidFill>
                <a:latin typeface="Arial"/>
                <a:ea typeface="Arial"/>
                <a:cs typeface="Arial"/>
                <a:sym typeface="Arial"/>
              </a:rPr>
              <a:t>Providing the reProviding the retention was wrongful according to Australia law, the Contracting State of habitual residence of the child immediately prior to retention retain their jurisdiction, i.e. Australia. Providing the mother has not acquiesced to the retention (Art 7(1)(a)) and one year since the mother had or should have had knowledge of the retention (Art 7(1)(b)) has not passed, jurisdiction under the 1996 Convention will remain with Australia.  </a:t>
            </a:r>
            <a:endParaRPr/>
          </a:p>
          <a:p>
            <a:pPr indent="0" lvl="0" marL="0" marR="0" rtl="0" algn="l">
              <a:spcBef>
                <a:spcPts val="0"/>
              </a:spcBef>
              <a:spcAft>
                <a:spcPts val="0"/>
              </a:spcAft>
              <a:buNone/>
            </a:pPr>
            <a:r>
              <a:rPr lang="en-AU" sz="1800">
                <a:solidFill>
                  <a:schemeClr val="lt1"/>
                </a:solidFill>
                <a:latin typeface="Arial"/>
                <a:ea typeface="Arial"/>
                <a:cs typeface="Arial"/>
                <a:sym typeface="Arial"/>
              </a:rPr>
              <a:t>ention was wrongful according to Australia law, the Contracting State of habitual residence of the child immediately prior to retention retain their jurisdiction, i.e. Australia. Providing the mother has not acquiesced to the retention (Art 7(1)(a)) and one year since the mother had or should have had knowledge of the retention (Art 7(1)(b)) has not passed, jurisdiction under the 1996 Convention will remain with Australia.  </a:t>
            </a:r>
            <a:endParaRPr/>
          </a:p>
        </p:txBody>
      </p:sp>
      <p:sp>
        <p:nvSpPr>
          <p:cNvPr id="513" name="Google Shape;513;p36"/>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4" name="Google Shape;514;p36"/>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36"/>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t/>
            </a:r>
            <a:endParaRPr b="1" sz="4000">
              <a:solidFill>
                <a:schemeClr val="lt1"/>
              </a:solidFill>
              <a:latin typeface="Arial"/>
              <a:ea typeface="Arial"/>
              <a:cs typeface="Arial"/>
              <a:sym typeface="Arial"/>
            </a:endParaRPr>
          </a:p>
        </p:txBody>
      </p:sp>
      <p:sp>
        <p:nvSpPr>
          <p:cNvPr id="516" name="Google Shape;516;p36"/>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7" name="Google Shape;517;p36"/>
          <p:cNvPicPr preferRelativeResize="0"/>
          <p:nvPr/>
        </p:nvPicPr>
        <p:blipFill rotWithShape="1">
          <a:blip r:embed="rId3">
            <a:alphaModFix/>
          </a:blip>
          <a:srcRect b="0" l="0" r="0" t="0"/>
          <a:stretch/>
        </p:blipFill>
        <p:spPr>
          <a:xfrm>
            <a:off x="11080750" y="6294926"/>
            <a:ext cx="1111250" cy="493045"/>
          </a:xfrm>
          <a:prstGeom prst="rect">
            <a:avLst/>
          </a:prstGeom>
          <a:noFill/>
          <a:ln>
            <a:noFill/>
          </a:ln>
        </p:spPr>
      </p:pic>
      <p:pic>
        <p:nvPicPr>
          <p:cNvPr id="518" name="Google Shape;518;p36"/>
          <p:cNvPicPr preferRelativeResize="0"/>
          <p:nvPr/>
        </p:nvPicPr>
        <p:blipFill rotWithShape="1">
          <a:blip r:embed="rId4">
            <a:alphaModFix/>
          </a:blip>
          <a:srcRect b="0" l="0" r="0" t="0"/>
          <a:stretch/>
        </p:blipFill>
        <p:spPr>
          <a:xfrm>
            <a:off x="10065630" y="6303920"/>
            <a:ext cx="1015120" cy="475056"/>
          </a:xfrm>
          <a:prstGeom prst="rect">
            <a:avLst/>
          </a:prstGeom>
          <a:noFill/>
          <a:ln>
            <a:noFill/>
          </a:ln>
        </p:spPr>
      </p:pic>
      <p:grpSp>
        <p:nvGrpSpPr>
          <p:cNvPr id="519" name="Google Shape;519;p36"/>
          <p:cNvGrpSpPr/>
          <p:nvPr/>
        </p:nvGrpSpPr>
        <p:grpSpPr>
          <a:xfrm>
            <a:off x="5890431" y="56344"/>
            <a:ext cx="642746" cy="6902451"/>
            <a:chOff x="5843310" y="38099"/>
            <a:chExt cx="642746" cy="6902451"/>
          </a:xfrm>
        </p:grpSpPr>
        <p:sp>
          <p:nvSpPr>
            <p:cNvPr id="520" name="Google Shape;520;p36"/>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36"/>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36"/>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36"/>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36"/>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36"/>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36"/>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36"/>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36"/>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36"/>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36"/>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36"/>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36"/>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36"/>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36"/>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36"/>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36"/>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36"/>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36"/>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36"/>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36"/>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36"/>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36"/>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36"/>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36"/>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36"/>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36"/>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6"/>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36"/>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36"/>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36"/>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36"/>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36"/>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36"/>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36"/>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36"/>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36"/>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36"/>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8" name="Google Shape;558;p36"/>
          <p:cNvSpPr txBox="1"/>
          <p:nvPr/>
        </p:nvSpPr>
        <p:spPr>
          <a:xfrm>
            <a:off x="6436891" y="1704752"/>
            <a:ext cx="5617416" cy="45819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900"/>
              <a:buFont typeface="Arial"/>
              <a:buNone/>
            </a:pPr>
            <a:r>
              <a:t/>
            </a:r>
            <a:endParaRPr sz="1900">
              <a:solidFill>
                <a:schemeClr val="dk1"/>
              </a:solidFill>
              <a:latin typeface="Arial"/>
              <a:ea typeface="Arial"/>
              <a:cs typeface="Arial"/>
              <a:sym typeface="Arial"/>
            </a:endParaRPr>
          </a:p>
        </p:txBody>
      </p:sp>
      <p:sp>
        <p:nvSpPr>
          <p:cNvPr id="559" name="Google Shape;559;p36"/>
          <p:cNvSpPr txBox="1"/>
          <p:nvPr/>
        </p:nvSpPr>
        <p:spPr>
          <a:xfrm>
            <a:off x="6825605" y="1852664"/>
            <a:ext cx="5201135" cy="4261582"/>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lang="en-AU" sz="2000">
                <a:solidFill>
                  <a:schemeClr val="dk1"/>
                </a:solidFill>
                <a:latin typeface="Arial"/>
                <a:ea typeface="Arial"/>
                <a:cs typeface="Arial"/>
                <a:sym typeface="Arial"/>
              </a:rPr>
              <a:t>Providing the retention was wrongful according to Australia law, the Contracting State of habitual residence of the child immediately prior to retention retain their jurisdiction, i.e. Australia. Providing the mother has not acquiesced to the retention (</a:t>
            </a:r>
            <a:r>
              <a:rPr b="1" lang="en-AU" sz="2000">
                <a:solidFill>
                  <a:schemeClr val="dk1"/>
                </a:solidFill>
                <a:latin typeface="Arial"/>
                <a:ea typeface="Arial"/>
                <a:cs typeface="Arial"/>
                <a:sym typeface="Arial"/>
              </a:rPr>
              <a:t>Art 7(1)(a)) </a:t>
            </a:r>
            <a:r>
              <a:rPr lang="en-AU" sz="2000">
                <a:solidFill>
                  <a:schemeClr val="dk1"/>
                </a:solidFill>
                <a:latin typeface="Arial"/>
                <a:ea typeface="Arial"/>
                <a:cs typeface="Arial"/>
                <a:sym typeface="Arial"/>
              </a:rPr>
              <a:t>and one year since the mother had or should have had knowledge of the retention (</a:t>
            </a:r>
            <a:r>
              <a:rPr b="1" lang="en-AU" sz="2000">
                <a:solidFill>
                  <a:schemeClr val="dk1"/>
                </a:solidFill>
                <a:latin typeface="Arial"/>
                <a:ea typeface="Arial"/>
                <a:cs typeface="Arial"/>
                <a:sym typeface="Arial"/>
              </a:rPr>
              <a:t>Art 7(1)(b)</a:t>
            </a:r>
            <a:r>
              <a:rPr lang="en-AU" sz="2000">
                <a:solidFill>
                  <a:schemeClr val="dk1"/>
                </a:solidFill>
                <a:latin typeface="Arial"/>
                <a:ea typeface="Arial"/>
                <a:cs typeface="Arial"/>
                <a:sym typeface="Arial"/>
              </a:rPr>
              <a:t>) has not passed, jurisdiction under the 1996 Convention will remain with Australia.  </a:t>
            </a:r>
            <a:endParaRPr/>
          </a:p>
          <a:p>
            <a:pPr indent="0" lvl="0" marL="0" marR="0" rtl="0" algn="l">
              <a:lnSpc>
                <a:spcPct val="90000"/>
              </a:lnSpc>
              <a:spcBef>
                <a:spcPts val="1000"/>
              </a:spcBef>
              <a:spcAft>
                <a:spcPts val="0"/>
              </a:spcAft>
              <a:buClr>
                <a:schemeClr val="dk1"/>
              </a:buClr>
              <a:buSzPct val="100000"/>
              <a:buFont typeface="Arial"/>
              <a:buNone/>
            </a:pPr>
            <a:r>
              <a:rPr lang="en-AU" sz="2000">
                <a:solidFill>
                  <a:schemeClr val="dk1"/>
                </a:solidFill>
                <a:latin typeface="Arial"/>
                <a:ea typeface="Arial"/>
                <a:cs typeface="Arial"/>
                <a:sym typeface="Arial"/>
              </a:rPr>
              <a:t>The access orders made in Australia will be recognised by operation of law in England (</a:t>
            </a:r>
            <a:r>
              <a:rPr b="1" lang="en-AU" sz="2000">
                <a:solidFill>
                  <a:schemeClr val="dk1"/>
                </a:solidFill>
                <a:latin typeface="Arial"/>
                <a:ea typeface="Arial"/>
                <a:cs typeface="Arial"/>
                <a:sym typeface="Arial"/>
              </a:rPr>
              <a:t>Art 23(1)</a:t>
            </a:r>
            <a:r>
              <a:rPr lang="en-AU" sz="2000">
                <a:solidFill>
                  <a:schemeClr val="dk1"/>
                </a:solidFill>
                <a:latin typeface="Arial"/>
                <a:ea typeface="Arial"/>
                <a:cs typeface="Arial"/>
                <a:sym typeface="Arial"/>
              </a:rPr>
              <a:t>). The orders can be expressed in terms consistent with legislation applicable to Australia and UK as there is a substantial connection with the UK (</a:t>
            </a:r>
            <a:r>
              <a:rPr b="1" lang="en-AU" sz="2000">
                <a:solidFill>
                  <a:schemeClr val="dk1"/>
                </a:solidFill>
                <a:latin typeface="Arial"/>
                <a:ea typeface="Arial"/>
                <a:cs typeface="Arial"/>
                <a:sym typeface="Arial"/>
              </a:rPr>
              <a:t>Article 15(2)</a:t>
            </a:r>
            <a:r>
              <a:rPr lang="en-AU" sz="2000">
                <a:solidFill>
                  <a:schemeClr val="dk1"/>
                </a:solidFill>
                <a:latin typeface="Arial"/>
                <a:ea typeface="Arial"/>
                <a:cs typeface="Arial"/>
                <a:sym typeface="Arial"/>
              </a:rPr>
              <a:t>).</a:t>
            </a:r>
            <a:endParaRPr/>
          </a:p>
          <a:p>
            <a:pPr indent="0" lvl="0" marL="0" marR="0" rtl="0" algn="l">
              <a:lnSpc>
                <a:spcPct val="90000"/>
              </a:lnSpc>
              <a:spcBef>
                <a:spcPts val="1000"/>
              </a:spcBef>
              <a:spcAft>
                <a:spcPts val="0"/>
              </a:spcAft>
              <a:buClr>
                <a:schemeClr val="dk1"/>
              </a:buClr>
              <a:buSzPct val="100000"/>
              <a:buFont typeface="Arial"/>
              <a:buNone/>
            </a:pPr>
            <a:r>
              <a:rPr lang="en-AU" sz="2000">
                <a:solidFill>
                  <a:schemeClr val="dk1"/>
                </a:solidFill>
                <a:latin typeface="Arial"/>
                <a:ea typeface="Arial"/>
                <a:cs typeface="Arial"/>
                <a:sym typeface="Arial"/>
              </a:rPr>
              <a:t>English courts can make an “urgent” order (</a:t>
            </a:r>
            <a:r>
              <a:rPr b="1" lang="en-AU" sz="2000">
                <a:solidFill>
                  <a:schemeClr val="dk1"/>
                </a:solidFill>
                <a:latin typeface="Arial"/>
                <a:ea typeface="Arial"/>
                <a:cs typeface="Arial"/>
                <a:sym typeface="Arial"/>
              </a:rPr>
              <a:t>Art 11</a:t>
            </a:r>
            <a:r>
              <a:rPr lang="en-AU" sz="2000">
                <a:solidFill>
                  <a:schemeClr val="dk1"/>
                </a:solidFill>
                <a:latin typeface="Arial"/>
                <a:ea typeface="Arial"/>
                <a:cs typeface="Arial"/>
                <a:sym typeface="Arial"/>
              </a:rPr>
              <a:t>) for the mother to have access to Jack in London and prohibit her from removing Jack from the United Kingdom. Alternatively, Australian courts can make those orders which the father would require be rendered enforceable in the United Kingdom. </a:t>
            </a:r>
            <a:endParaRPr/>
          </a:p>
        </p:txBody>
      </p:sp>
      <p:sp>
        <p:nvSpPr>
          <p:cNvPr id="560" name="Google Shape;5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561" name="Google Shape;561;p36"/>
          <p:cNvPicPr preferRelativeResize="0"/>
          <p:nvPr/>
        </p:nvPicPr>
        <p:blipFill rotWithShape="1">
          <a:blip r:embed="rId5">
            <a:alphaModFix/>
          </a:blip>
          <a:srcRect b="0" l="0" r="0" t="0"/>
          <a:stretch/>
        </p:blipFill>
        <p:spPr>
          <a:xfrm>
            <a:off x="286334" y="229474"/>
            <a:ext cx="5389172" cy="2769219"/>
          </a:xfrm>
          <a:prstGeom prst="rect">
            <a:avLst/>
          </a:prstGeom>
          <a:noFill/>
          <a:ln>
            <a:noFill/>
          </a:ln>
        </p:spPr>
      </p:pic>
      <p:sp>
        <p:nvSpPr>
          <p:cNvPr id="562" name="Google Shape;562;p36"/>
          <p:cNvSpPr txBox="1"/>
          <p:nvPr/>
        </p:nvSpPr>
        <p:spPr>
          <a:xfrm>
            <a:off x="6469677" y="-52760"/>
            <a:ext cx="5571857"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571500" lvl="0" marL="571500" marR="0" rtl="0" algn="l">
              <a:spcBef>
                <a:spcPts val="0"/>
              </a:spcBef>
              <a:spcAft>
                <a:spcPts val="0"/>
              </a:spcAft>
              <a:buClr>
                <a:schemeClr val="lt1"/>
              </a:buClr>
              <a:buSzPts val="1400"/>
              <a:buFont typeface="Arial"/>
              <a:buChar char="•"/>
            </a:pPr>
            <a:r>
              <a:rPr b="1" lang="en-AU" sz="1400">
                <a:solidFill>
                  <a:schemeClr val="lt1"/>
                </a:solidFill>
                <a:latin typeface="Calibri"/>
                <a:ea typeface="Calibri"/>
                <a:cs typeface="Calibri"/>
                <a:sym typeface="Calibri"/>
              </a:rPr>
              <a:t>Article 7(1)(a)</a:t>
            </a:r>
            <a:endParaRPr/>
          </a:p>
          <a:p>
            <a:pPr indent="-571500" lvl="0" marL="571500" marR="0" rtl="0" algn="l">
              <a:spcBef>
                <a:spcPts val="0"/>
              </a:spcBef>
              <a:spcAft>
                <a:spcPts val="0"/>
              </a:spcAft>
              <a:buClr>
                <a:schemeClr val="lt1"/>
              </a:buClr>
              <a:buSzPts val="1400"/>
              <a:buFont typeface="Arial"/>
              <a:buChar char="•"/>
            </a:pPr>
            <a:r>
              <a:rPr b="1" lang="en-AU" sz="1400">
                <a:solidFill>
                  <a:schemeClr val="lt1"/>
                </a:solidFill>
                <a:latin typeface="Calibri"/>
                <a:ea typeface="Calibri"/>
                <a:cs typeface="Calibri"/>
                <a:sym typeface="Calibri"/>
              </a:rPr>
              <a:t>Article 7(1)(b)</a:t>
            </a:r>
            <a:endParaRPr/>
          </a:p>
          <a:p>
            <a:pPr indent="-571500" lvl="0" marL="571500" marR="0" rtl="0" algn="l">
              <a:spcBef>
                <a:spcPts val="0"/>
              </a:spcBef>
              <a:spcAft>
                <a:spcPts val="0"/>
              </a:spcAft>
              <a:buClr>
                <a:schemeClr val="lt1"/>
              </a:buClr>
              <a:buSzPts val="1400"/>
              <a:buFont typeface="Arial"/>
              <a:buChar char="•"/>
            </a:pPr>
            <a:r>
              <a:rPr b="1" lang="en-AU" sz="1400">
                <a:solidFill>
                  <a:schemeClr val="lt1"/>
                </a:solidFill>
                <a:latin typeface="Calibri"/>
                <a:ea typeface="Calibri"/>
                <a:cs typeface="Calibri"/>
                <a:sym typeface="Calibri"/>
              </a:rPr>
              <a:t>Article 23(1) </a:t>
            </a:r>
            <a:endParaRPr/>
          </a:p>
          <a:p>
            <a:pPr indent="-571500" lvl="0" marL="571500" marR="0" rtl="0" algn="l">
              <a:spcBef>
                <a:spcPts val="0"/>
              </a:spcBef>
              <a:spcAft>
                <a:spcPts val="0"/>
              </a:spcAft>
              <a:buClr>
                <a:schemeClr val="lt1"/>
              </a:buClr>
              <a:buSzPts val="1400"/>
              <a:buFont typeface="Arial"/>
              <a:buChar char="•"/>
            </a:pPr>
            <a:r>
              <a:rPr b="1" lang="en-AU" sz="1400">
                <a:solidFill>
                  <a:schemeClr val="lt1"/>
                </a:solidFill>
                <a:latin typeface="Calibri"/>
                <a:ea typeface="Calibri"/>
                <a:cs typeface="Calibri"/>
                <a:sym typeface="Calibri"/>
              </a:rPr>
              <a:t>Article 15(2)</a:t>
            </a:r>
            <a:endParaRPr/>
          </a:p>
          <a:p>
            <a:pPr indent="-571500" lvl="0" marL="571500" marR="0" rtl="0" algn="l">
              <a:spcBef>
                <a:spcPts val="0"/>
              </a:spcBef>
              <a:spcAft>
                <a:spcPts val="0"/>
              </a:spcAft>
              <a:buClr>
                <a:schemeClr val="lt1"/>
              </a:buClr>
              <a:buSzPts val="1400"/>
              <a:buFont typeface="Arial"/>
              <a:buChar char="•"/>
            </a:pPr>
            <a:r>
              <a:rPr b="1" lang="en-AU" sz="1400">
                <a:solidFill>
                  <a:schemeClr val="lt1"/>
                </a:solidFill>
                <a:latin typeface="Calibri"/>
                <a:ea typeface="Calibri"/>
                <a:cs typeface="Calibri"/>
                <a:sym typeface="Calibri"/>
              </a:rPr>
              <a:t>Article 11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grpSp>
        <p:nvGrpSpPr>
          <p:cNvPr id="568" name="Google Shape;568;p37"/>
          <p:cNvGrpSpPr/>
          <p:nvPr/>
        </p:nvGrpSpPr>
        <p:grpSpPr>
          <a:xfrm>
            <a:off x="-5410" y="1"/>
            <a:ext cx="6098705" cy="6858000"/>
            <a:chOff x="-5410" y="1"/>
            <a:chExt cx="6098705" cy="6858000"/>
          </a:xfrm>
        </p:grpSpPr>
        <p:sp>
          <p:nvSpPr>
            <p:cNvPr id="569" name="Google Shape;569;p37"/>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37"/>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71" name="Google Shape;571;p37"/>
            <p:cNvPicPr preferRelativeResize="0"/>
            <p:nvPr/>
          </p:nvPicPr>
          <p:blipFill rotWithShape="1">
            <a:blip r:embed="rId3">
              <a:alphaModFix/>
            </a:blip>
            <a:srcRect b="0" l="0" r="0" t="0"/>
            <a:stretch/>
          </p:blipFill>
          <p:spPr>
            <a:xfrm>
              <a:off x="301723" y="184151"/>
              <a:ext cx="5457726" cy="3390240"/>
            </a:xfrm>
            <a:prstGeom prst="rect">
              <a:avLst/>
            </a:prstGeom>
            <a:noFill/>
            <a:ln>
              <a:noFill/>
            </a:ln>
          </p:spPr>
        </p:pic>
        <p:sp>
          <p:nvSpPr>
            <p:cNvPr id="572" name="Google Shape;572;p37"/>
            <p:cNvSpPr txBox="1"/>
            <p:nvPr/>
          </p:nvSpPr>
          <p:spPr>
            <a:xfrm>
              <a:off x="284114" y="4051300"/>
              <a:ext cx="5485003" cy="24464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i="1" lang="en-AU" sz="2000">
                  <a:solidFill>
                    <a:schemeClr val="dk1"/>
                  </a:solidFill>
                  <a:latin typeface="Arial"/>
                  <a:ea typeface="Arial"/>
                  <a:cs typeface="Arial"/>
                  <a:sym typeface="Arial"/>
                </a:rPr>
                <a:t>Jack’s father is successful in establishing a grave risk defence arising from the mother’s abusive behaviour. 11 months after the proceedings were initiated the court makes a non-return Order under Art 13(1)(b). </a:t>
              </a:r>
              <a:endParaRPr/>
            </a:p>
            <a:p>
              <a:pPr indent="0" lvl="0" marL="0" marR="0" rtl="0" algn="l">
                <a:lnSpc>
                  <a:spcPct val="90000"/>
                </a:lnSpc>
                <a:spcBef>
                  <a:spcPts val="1000"/>
                </a:spcBef>
                <a:spcAft>
                  <a:spcPts val="0"/>
                </a:spcAft>
                <a:buClr>
                  <a:schemeClr val="dk1"/>
                </a:buClr>
                <a:buSzPts val="2000"/>
                <a:buFont typeface="Arial"/>
                <a:buNone/>
              </a:pPr>
              <a:r>
                <a:rPr i="1" lang="en-AU" sz="2000">
                  <a:solidFill>
                    <a:schemeClr val="dk1"/>
                  </a:solidFill>
                  <a:latin typeface="Arial"/>
                  <a:ea typeface="Arial"/>
                  <a:cs typeface="Arial"/>
                  <a:sym typeface="Arial"/>
                </a:rPr>
                <a:t>Jack’s mother applies for custody in Australia. </a:t>
              </a:r>
              <a:endParaRPr sz="2000">
                <a:solidFill>
                  <a:schemeClr val="dk1"/>
                </a:solidFill>
                <a:latin typeface="Arial"/>
                <a:ea typeface="Arial"/>
                <a:cs typeface="Arial"/>
                <a:sym typeface="Arial"/>
              </a:endParaRPr>
            </a:p>
          </p:txBody>
        </p:sp>
      </p:grpSp>
      <p:grpSp>
        <p:nvGrpSpPr>
          <p:cNvPr id="573" name="Google Shape;573;p37"/>
          <p:cNvGrpSpPr/>
          <p:nvPr/>
        </p:nvGrpSpPr>
        <p:grpSpPr>
          <a:xfrm>
            <a:off x="5843310" y="1"/>
            <a:ext cx="6348690" cy="6940549"/>
            <a:chOff x="5843310" y="1"/>
            <a:chExt cx="6348690" cy="6940549"/>
          </a:xfrm>
        </p:grpSpPr>
        <p:sp>
          <p:nvSpPr>
            <p:cNvPr id="574" name="Google Shape;574;p37"/>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37"/>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37"/>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37"/>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t/>
              </a:r>
              <a:endParaRPr b="1" sz="4000">
                <a:solidFill>
                  <a:schemeClr val="lt1"/>
                </a:solidFill>
                <a:latin typeface="Arial"/>
                <a:ea typeface="Arial"/>
                <a:cs typeface="Arial"/>
                <a:sym typeface="Arial"/>
              </a:endParaRPr>
            </a:p>
          </p:txBody>
        </p:sp>
        <p:sp>
          <p:nvSpPr>
            <p:cNvPr id="578" name="Google Shape;578;p37"/>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79" name="Google Shape;579;p37"/>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580" name="Google Shape;580;p37"/>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sp>
          <p:nvSpPr>
            <p:cNvPr id="581" name="Google Shape;581;p37"/>
            <p:cNvSpPr txBox="1"/>
            <p:nvPr/>
          </p:nvSpPr>
          <p:spPr>
            <a:xfrm>
              <a:off x="6512766" y="1920415"/>
              <a:ext cx="5590334" cy="43655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grpSp>
          <p:nvGrpSpPr>
            <p:cNvPr id="582" name="Google Shape;582;p37"/>
            <p:cNvGrpSpPr/>
            <p:nvPr/>
          </p:nvGrpSpPr>
          <p:grpSpPr>
            <a:xfrm>
              <a:off x="5843310" y="38099"/>
              <a:ext cx="642746" cy="6902451"/>
              <a:chOff x="5843310" y="38099"/>
              <a:chExt cx="642746" cy="6902451"/>
            </a:xfrm>
          </p:grpSpPr>
          <p:sp>
            <p:nvSpPr>
              <p:cNvPr id="583" name="Google Shape;583;p37"/>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37"/>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37"/>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37"/>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37"/>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37"/>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37"/>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37"/>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37"/>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37"/>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37"/>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37"/>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37"/>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37"/>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37"/>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37"/>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37"/>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37"/>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37"/>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37"/>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37"/>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37"/>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37"/>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37"/>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37"/>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37"/>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37"/>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37"/>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37"/>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37"/>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37"/>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37"/>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37"/>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37"/>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37"/>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37"/>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37"/>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37"/>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621" name="Google Shape;621;p37"/>
              <p:cNvGrpSpPr/>
              <p:nvPr/>
            </p:nvGrpSpPr>
            <p:grpSpPr>
              <a:xfrm>
                <a:off x="5843310" y="38099"/>
                <a:ext cx="642746" cy="6902451"/>
                <a:chOff x="5843310" y="38099"/>
                <a:chExt cx="642746" cy="6902451"/>
              </a:xfrm>
            </p:grpSpPr>
            <p:sp>
              <p:nvSpPr>
                <p:cNvPr id="622" name="Google Shape;622;p37"/>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37"/>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37"/>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37"/>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37"/>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37"/>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37"/>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37"/>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37"/>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37"/>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37"/>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37"/>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4" name="Google Shape;634;p37"/>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37"/>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37"/>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37"/>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37"/>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37"/>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37"/>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37"/>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37"/>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37"/>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37"/>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37"/>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37"/>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37"/>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37"/>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37"/>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37"/>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37"/>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37"/>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37"/>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37"/>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37"/>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37"/>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37"/>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37"/>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37"/>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grpSp>
      <p:sp>
        <p:nvSpPr>
          <p:cNvPr id="660" name="Google Shape;660;p37"/>
          <p:cNvSpPr/>
          <p:nvPr/>
        </p:nvSpPr>
        <p:spPr>
          <a:xfrm>
            <a:off x="6479706" y="1644328"/>
            <a:ext cx="5712294"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As there has been no acquiescence and a year has not passed since the mother knew or should have known about the wrongful retention (</a:t>
            </a:r>
            <a:r>
              <a:rPr b="1" lang="en-AU" sz="1600">
                <a:solidFill>
                  <a:schemeClr val="dk1"/>
                </a:solidFill>
                <a:latin typeface="Arial"/>
                <a:ea typeface="Arial"/>
                <a:cs typeface="Arial"/>
                <a:sym typeface="Arial"/>
              </a:rPr>
              <a:t>Art 7(1)</a:t>
            </a:r>
            <a:r>
              <a:rPr lang="en-AU" sz="1600">
                <a:solidFill>
                  <a:schemeClr val="dk1"/>
                </a:solidFill>
                <a:latin typeface="Arial"/>
                <a:ea typeface="Arial"/>
                <a:cs typeface="Arial"/>
                <a:sym typeface="Arial"/>
              </a:rPr>
              <a:t>)</a:t>
            </a:r>
            <a:r>
              <a:rPr b="1" lang="en-AU" sz="1600">
                <a:solidFill>
                  <a:schemeClr val="dk1"/>
                </a:solidFill>
                <a:latin typeface="Arial"/>
                <a:ea typeface="Arial"/>
                <a:cs typeface="Arial"/>
                <a:sym typeface="Arial"/>
              </a:rPr>
              <a:t>, </a:t>
            </a:r>
            <a:r>
              <a:rPr lang="en-AU" sz="1600">
                <a:solidFill>
                  <a:schemeClr val="dk1"/>
                </a:solidFill>
                <a:latin typeface="Arial"/>
                <a:ea typeface="Arial"/>
                <a:cs typeface="Arial"/>
                <a:sym typeface="Arial"/>
              </a:rPr>
              <a:t>jurisdiction remains with Australia notwithstanding that Jack may now be habitually resident in England. However, assuming habitual residence is in England, a transfer of jurisdiction to Australia may be made under </a:t>
            </a:r>
            <a:r>
              <a:rPr b="1" lang="en-AU" sz="1600">
                <a:solidFill>
                  <a:schemeClr val="dk1"/>
                </a:solidFill>
                <a:latin typeface="Arial"/>
                <a:ea typeface="Arial"/>
                <a:cs typeface="Arial"/>
                <a:sym typeface="Arial"/>
              </a:rPr>
              <a:t>Articles 8</a:t>
            </a:r>
            <a:r>
              <a:rPr lang="en-AU" sz="1600">
                <a:solidFill>
                  <a:schemeClr val="dk1"/>
                </a:solidFill>
                <a:latin typeface="Arial"/>
                <a:ea typeface="Arial"/>
                <a:cs typeface="Arial"/>
                <a:sym typeface="Arial"/>
              </a:rPr>
              <a:t> or </a:t>
            </a:r>
            <a:r>
              <a:rPr b="1" lang="en-AU" sz="1600">
                <a:solidFill>
                  <a:schemeClr val="dk1"/>
                </a:solidFill>
                <a:latin typeface="Arial"/>
                <a:ea typeface="Arial"/>
                <a:cs typeface="Arial"/>
                <a:sym typeface="Arial"/>
              </a:rPr>
              <a:t>9</a:t>
            </a:r>
            <a:r>
              <a:rPr lang="en-AU" sz="1600">
                <a:solidFill>
                  <a:schemeClr val="dk1"/>
                </a:solidFill>
                <a:latin typeface="Arial"/>
                <a:ea typeface="Arial"/>
                <a:cs typeface="Arial"/>
                <a:sym typeface="Arial"/>
              </a:rPr>
              <a:t> as Jack is an Australian national (</a:t>
            </a:r>
            <a:r>
              <a:rPr b="1" lang="en-AU" sz="1600">
                <a:solidFill>
                  <a:schemeClr val="dk1"/>
                </a:solidFill>
                <a:latin typeface="Arial"/>
                <a:ea typeface="Arial"/>
                <a:cs typeface="Arial"/>
                <a:sym typeface="Arial"/>
              </a:rPr>
              <a:t>Art 8(2)(a)</a:t>
            </a:r>
            <a:r>
              <a:rPr lang="en-AU" sz="1600">
                <a:solidFill>
                  <a:schemeClr val="dk1"/>
                </a:solidFill>
                <a:latin typeface="Arial"/>
                <a:ea typeface="Arial"/>
                <a:cs typeface="Arial"/>
                <a:sym typeface="Arial"/>
              </a:rPr>
              <a:t> and </a:t>
            </a:r>
            <a:r>
              <a:rPr b="1" lang="en-AU" sz="1600">
                <a:solidFill>
                  <a:schemeClr val="dk1"/>
                </a:solidFill>
                <a:latin typeface="Arial"/>
                <a:ea typeface="Arial"/>
                <a:cs typeface="Arial"/>
                <a:sym typeface="Arial"/>
              </a:rPr>
              <a:t>9(1)</a:t>
            </a:r>
            <a:r>
              <a:rPr lang="en-AU"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AU" sz="1600">
                <a:solidFill>
                  <a:schemeClr val="dk1"/>
                </a:solidFill>
                <a:latin typeface="Arial"/>
                <a:ea typeface="Arial"/>
                <a:cs typeface="Arial"/>
                <a:sym typeface="Arial"/>
              </a:rPr>
              <a:t>The original “home State” must use </a:t>
            </a:r>
            <a:r>
              <a:rPr b="1" lang="en-AU" sz="1600">
                <a:solidFill>
                  <a:schemeClr val="dk1"/>
                </a:solidFill>
                <a:latin typeface="Arial"/>
                <a:ea typeface="Arial"/>
                <a:cs typeface="Arial"/>
                <a:sym typeface="Arial"/>
              </a:rPr>
              <a:t>Article 8 </a:t>
            </a:r>
            <a:r>
              <a:rPr lang="en-AU" sz="1600">
                <a:solidFill>
                  <a:schemeClr val="dk1"/>
                </a:solidFill>
                <a:latin typeface="Arial"/>
                <a:ea typeface="Arial"/>
                <a:cs typeface="Arial"/>
                <a:sym typeface="Arial"/>
              </a:rPr>
              <a:t>and the “new State” must use </a:t>
            </a:r>
            <a:r>
              <a:rPr b="1" lang="en-AU" sz="1600">
                <a:solidFill>
                  <a:schemeClr val="dk1"/>
                </a:solidFill>
                <a:latin typeface="Arial"/>
                <a:ea typeface="Arial"/>
                <a:cs typeface="Arial"/>
                <a:sym typeface="Arial"/>
              </a:rPr>
              <a:t>Article 9</a:t>
            </a:r>
            <a:r>
              <a:rPr lang="en-AU" sz="1600">
                <a:solidFill>
                  <a:schemeClr val="dk1"/>
                </a:solidFill>
                <a:latin typeface="Arial"/>
                <a:ea typeface="Arial"/>
                <a:cs typeface="Arial"/>
                <a:sym typeface="Arial"/>
              </a:rPr>
              <a:t>. In both cases, the requesting State must consider that Australia is better placed to assess Jack’s best interests and the receiving State must consider that the transfer is in Jack’s best interests. I doubt that a transfer of jurisdiction would be granted on the facts of this case because Australia is not better placed in the particular circumstances of the case to access Jack’s best interests.  </a:t>
            </a:r>
            <a:endParaRPr/>
          </a:p>
        </p:txBody>
      </p:sp>
      <p:sp>
        <p:nvSpPr>
          <p:cNvPr id="661" name="Google Shape;66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662" name="Google Shape;662;p37"/>
          <p:cNvSpPr txBox="1"/>
          <p:nvPr/>
        </p:nvSpPr>
        <p:spPr>
          <a:xfrm>
            <a:off x="6549184" y="15328"/>
            <a:ext cx="5571857"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32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800"/>
              <a:buFont typeface="Arial"/>
              <a:buChar char="•"/>
            </a:pPr>
            <a:r>
              <a:rPr b="1" lang="en-AU" sz="1800">
                <a:solidFill>
                  <a:schemeClr val="lt1"/>
                </a:solidFill>
                <a:latin typeface="Calibri"/>
                <a:ea typeface="Calibri"/>
                <a:cs typeface="Calibri"/>
                <a:sym typeface="Calibri"/>
              </a:rPr>
              <a:t>Article 7(1)</a:t>
            </a:r>
            <a:endParaRPr/>
          </a:p>
          <a:p>
            <a:pPr indent="-285750" lvl="0" marL="285750" marR="0" rtl="0" algn="l">
              <a:spcBef>
                <a:spcPts val="0"/>
              </a:spcBef>
              <a:spcAft>
                <a:spcPts val="0"/>
              </a:spcAft>
              <a:buClr>
                <a:schemeClr val="lt1"/>
              </a:buClr>
              <a:buSzPts val="1800"/>
              <a:buFont typeface="Arial"/>
              <a:buChar char="•"/>
            </a:pPr>
            <a:r>
              <a:rPr b="1" lang="en-AU" sz="1800">
                <a:solidFill>
                  <a:schemeClr val="lt1"/>
                </a:solidFill>
                <a:latin typeface="Calibri"/>
                <a:ea typeface="Calibri"/>
                <a:cs typeface="Calibri"/>
                <a:sym typeface="Calibri"/>
              </a:rPr>
              <a:t>Article 8 and 8(2)(a)</a:t>
            </a:r>
            <a:endParaRPr/>
          </a:p>
          <a:p>
            <a:pPr indent="-285750" lvl="0" marL="285750" marR="0" rtl="0" algn="l">
              <a:spcBef>
                <a:spcPts val="0"/>
              </a:spcBef>
              <a:spcAft>
                <a:spcPts val="0"/>
              </a:spcAft>
              <a:buClr>
                <a:schemeClr val="lt1"/>
              </a:buClr>
              <a:buSzPts val="1800"/>
              <a:buFont typeface="Arial"/>
              <a:buChar char="•"/>
            </a:pPr>
            <a:r>
              <a:rPr b="1" lang="en-AU" sz="1800">
                <a:solidFill>
                  <a:schemeClr val="lt1"/>
                </a:solidFill>
                <a:latin typeface="Calibri"/>
                <a:ea typeface="Calibri"/>
                <a:cs typeface="Calibri"/>
                <a:sym typeface="Calibri"/>
              </a:rPr>
              <a:t>Article 9 and 9(1)</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38"/>
          <p:cNvGrpSpPr/>
          <p:nvPr/>
        </p:nvGrpSpPr>
        <p:grpSpPr>
          <a:xfrm>
            <a:off x="-5410" y="1"/>
            <a:ext cx="6098705" cy="6858000"/>
            <a:chOff x="-5410" y="1"/>
            <a:chExt cx="6098705" cy="6858000"/>
          </a:xfrm>
        </p:grpSpPr>
        <p:sp>
          <p:nvSpPr>
            <p:cNvPr id="669" name="Google Shape;669;p38"/>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0" name="Google Shape;670;p38"/>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71" name="Google Shape;671;p38"/>
            <p:cNvPicPr preferRelativeResize="0"/>
            <p:nvPr/>
          </p:nvPicPr>
          <p:blipFill rotWithShape="1">
            <a:blip r:embed="rId3">
              <a:alphaModFix/>
            </a:blip>
            <a:srcRect b="0" l="0" r="0" t="9662"/>
            <a:stretch/>
          </p:blipFill>
          <p:spPr>
            <a:xfrm>
              <a:off x="580005" y="209550"/>
              <a:ext cx="4941664" cy="3346451"/>
            </a:xfrm>
            <a:prstGeom prst="rect">
              <a:avLst/>
            </a:prstGeom>
            <a:noFill/>
            <a:ln>
              <a:noFill/>
            </a:ln>
          </p:spPr>
        </p:pic>
        <p:sp>
          <p:nvSpPr>
            <p:cNvPr id="672" name="Google Shape;672;p38"/>
            <p:cNvSpPr txBox="1"/>
            <p:nvPr/>
          </p:nvSpPr>
          <p:spPr>
            <a:xfrm>
              <a:off x="359926" y="3556001"/>
              <a:ext cx="5454154" cy="24442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i="1" lang="en-AU" sz="1800">
                  <a:solidFill>
                    <a:schemeClr val="dk1"/>
                  </a:solidFill>
                  <a:latin typeface="Arial"/>
                  <a:ea typeface="Arial"/>
                  <a:cs typeface="Arial"/>
                  <a:sym typeface="Arial"/>
                </a:rPr>
                <a:t>4 years have passed since the non-return Order and Jack and his father are settled and habitually resident in England. </a:t>
              </a:r>
              <a:endParaRPr/>
            </a:p>
            <a:p>
              <a:pPr indent="0" lvl="0" marL="0" marR="0" rtl="0" algn="l">
                <a:lnSpc>
                  <a:spcPct val="90000"/>
                </a:lnSpc>
                <a:spcBef>
                  <a:spcPts val="1000"/>
                </a:spcBef>
                <a:spcAft>
                  <a:spcPts val="0"/>
                </a:spcAft>
                <a:buClr>
                  <a:schemeClr val="dk1"/>
                </a:buClr>
                <a:buSzPts val="1800"/>
                <a:buFont typeface="Arial"/>
                <a:buNone/>
              </a:pPr>
              <a:r>
                <a:rPr i="1" lang="en-AU" sz="1800">
                  <a:solidFill>
                    <a:schemeClr val="dk1"/>
                  </a:solidFill>
                  <a:latin typeface="Arial"/>
                  <a:ea typeface="Arial"/>
                  <a:cs typeface="Arial"/>
                  <a:sym typeface="Arial"/>
                </a:rPr>
                <a:t>Jack’s father now wishes to divorce Jack’s mother and initiates divorce proceedings in Morocco (where he is a national). He also wishes to relocate with Jack there, which Jack’s mother opposes. </a:t>
              </a:r>
              <a:endParaRPr/>
            </a:p>
            <a:p>
              <a:pPr indent="0" lvl="0" marL="0" marR="0" rtl="0" algn="l">
                <a:lnSpc>
                  <a:spcPct val="90000"/>
                </a:lnSpc>
                <a:spcBef>
                  <a:spcPts val="1000"/>
                </a:spcBef>
                <a:spcAft>
                  <a:spcPts val="0"/>
                </a:spcAft>
                <a:buClr>
                  <a:schemeClr val="dk1"/>
                </a:buClr>
                <a:buSzPts val="1800"/>
                <a:buFont typeface="Arial"/>
                <a:buNone/>
              </a:pPr>
              <a:r>
                <a:rPr i="1" lang="en-AU" sz="1800">
                  <a:solidFill>
                    <a:schemeClr val="dk1"/>
                  </a:solidFill>
                  <a:latin typeface="Arial"/>
                  <a:ea typeface="Arial"/>
                  <a:cs typeface="Arial"/>
                  <a:sym typeface="Arial"/>
                </a:rPr>
                <a:t>Which Contracting States authorities have jurisdiction to determine relocation application?</a:t>
              </a:r>
              <a:endParaRPr sz="1800">
                <a:solidFill>
                  <a:schemeClr val="dk1"/>
                </a:solidFill>
                <a:latin typeface="Arial"/>
                <a:ea typeface="Arial"/>
                <a:cs typeface="Arial"/>
                <a:sym typeface="Arial"/>
              </a:endParaRPr>
            </a:p>
            <a:p>
              <a:pPr indent="-127000" lvl="0" marL="228600" marR="0" rtl="0" algn="l">
                <a:lnSpc>
                  <a:spcPct val="90000"/>
                </a:lnSpc>
                <a:spcBef>
                  <a:spcPts val="10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grpSp>
      <p:grpSp>
        <p:nvGrpSpPr>
          <p:cNvPr id="673" name="Google Shape;673;p38"/>
          <p:cNvGrpSpPr/>
          <p:nvPr/>
        </p:nvGrpSpPr>
        <p:grpSpPr>
          <a:xfrm>
            <a:off x="5843310" y="1"/>
            <a:ext cx="6348690" cy="6940549"/>
            <a:chOff x="5843310" y="1"/>
            <a:chExt cx="6348690" cy="6940549"/>
          </a:xfrm>
        </p:grpSpPr>
        <p:sp>
          <p:nvSpPr>
            <p:cNvPr id="674" name="Google Shape;674;p38"/>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38"/>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38"/>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38"/>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38"/>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38"/>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38"/>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38"/>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38"/>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38"/>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38"/>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38"/>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38"/>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38"/>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38"/>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p38"/>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38"/>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38"/>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38"/>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38"/>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38"/>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38"/>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38"/>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38"/>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38"/>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38"/>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38"/>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38"/>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38"/>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38"/>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38"/>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38"/>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38"/>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38"/>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38"/>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38"/>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38"/>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38"/>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38"/>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38"/>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38"/>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Arial"/>
                <a:buNone/>
              </a:pPr>
              <a:r>
                <a:t/>
              </a:r>
              <a:endParaRPr b="1" sz="3200">
                <a:solidFill>
                  <a:schemeClr val="lt1"/>
                </a:solidFill>
                <a:latin typeface="Arial"/>
                <a:ea typeface="Arial"/>
                <a:cs typeface="Arial"/>
                <a:sym typeface="Arial"/>
              </a:endParaRPr>
            </a:p>
          </p:txBody>
        </p:sp>
        <p:sp>
          <p:nvSpPr>
            <p:cNvPr id="715" name="Google Shape;715;p38"/>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16" name="Google Shape;716;p38"/>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717" name="Google Shape;717;p38"/>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718" name="Google Shape;718;p38"/>
            <p:cNvGrpSpPr/>
            <p:nvPr/>
          </p:nvGrpSpPr>
          <p:grpSpPr>
            <a:xfrm>
              <a:off x="5843310" y="38099"/>
              <a:ext cx="642746" cy="6902451"/>
              <a:chOff x="5843310" y="38099"/>
              <a:chExt cx="642746" cy="6902451"/>
            </a:xfrm>
          </p:grpSpPr>
          <p:sp>
            <p:nvSpPr>
              <p:cNvPr id="719" name="Google Shape;719;p38"/>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38"/>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38"/>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38"/>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38"/>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p38"/>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38"/>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p38"/>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38"/>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38"/>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38"/>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38"/>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38"/>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p38"/>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38"/>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38"/>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38"/>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38"/>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38"/>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38"/>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38"/>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38"/>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38"/>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p38"/>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38"/>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38"/>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38"/>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38"/>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38"/>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38"/>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38"/>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p38"/>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38"/>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p38"/>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38"/>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38"/>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38"/>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38"/>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757" name="Google Shape;757;p38"/>
          <p:cNvSpPr/>
          <p:nvPr/>
        </p:nvSpPr>
        <p:spPr>
          <a:xfrm>
            <a:off x="6574585" y="1772300"/>
            <a:ext cx="5191965"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Arial"/>
                <a:ea typeface="Arial"/>
                <a:cs typeface="Arial"/>
                <a:sym typeface="Arial"/>
              </a:rPr>
              <a:t>Assuming Morocco has jurisdiction to deal with the divorce, Morocco will </a:t>
            </a:r>
            <a:r>
              <a:rPr b="1" lang="en-AU" sz="2000">
                <a:solidFill>
                  <a:schemeClr val="dk1"/>
                </a:solidFill>
                <a:latin typeface="Arial"/>
                <a:ea typeface="Arial"/>
                <a:cs typeface="Arial"/>
                <a:sym typeface="Arial"/>
              </a:rPr>
              <a:t>not</a:t>
            </a:r>
            <a:r>
              <a:rPr lang="en-AU" sz="2000">
                <a:solidFill>
                  <a:schemeClr val="dk1"/>
                </a:solidFill>
                <a:latin typeface="Arial"/>
                <a:ea typeface="Arial"/>
                <a:cs typeface="Arial"/>
                <a:sym typeface="Arial"/>
              </a:rPr>
              <a:t> have jurisdiction to deal with the relocation issue under </a:t>
            </a:r>
            <a:r>
              <a:rPr b="1" lang="en-AU" sz="2000">
                <a:solidFill>
                  <a:schemeClr val="dk1"/>
                </a:solidFill>
                <a:latin typeface="Arial"/>
                <a:ea typeface="Arial"/>
                <a:cs typeface="Arial"/>
                <a:sym typeface="Arial"/>
              </a:rPr>
              <a:t>Art 10</a:t>
            </a:r>
            <a:r>
              <a:rPr lang="en-AU" sz="2000">
                <a:solidFill>
                  <a:schemeClr val="dk1"/>
                </a:solidFill>
                <a:latin typeface="Arial"/>
                <a:ea typeface="Arial"/>
                <a:cs typeface="Arial"/>
                <a:sym typeface="Arial"/>
              </a:rPr>
              <a:t>. This is because </a:t>
            </a:r>
            <a:r>
              <a:rPr b="1" lang="en-AU" sz="2000">
                <a:solidFill>
                  <a:schemeClr val="dk1"/>
                </a:solidFill>
                <a:latin typeface="Arial"/>
                <a:ea typeface="Arial"/>
                <a:cs typeface="Arial"/>
                <a:sym typeface="Arial"/>
              </a:rPr>
              <a:t>neither</a:t>
            </a:r>
            <a:r>
              <a:rPr lang="en-AU" sz="2000">
                <a:solidFill>
                  <a:schemeClr val="dk1"/>
                </a:solidFill>
                <a:latin typeface="Arial"/>
                <a:ea typeface="Arial"/>
                <a:cs typeface="Arial"/>
                <a:sym typeface="Arial"/>
              </a:rPr>
              <a:t> </a:t>
            </a:r>
            <a:r>
              <a:rPr b="1" lang="en-AU" sz="2000">
                <a:solidFill>
                  <a:schemeClr val="dk1"/>
                </a:solidFill>
                <a:latin typeface="Arial"/>
                <a:ea typeface="Arial"/>
                <a:cs typeface="Arial"/>
                <a:sym typeface="Arial"/>
              </a:rPr>
              <a:t>parent is habitually resident in Morocco </a:t>
            </a:r>
            <a:r>
              <a:rPr lang="en-AU" sz="2000">
                <a:solidFill>
                  <a:schemeClr val="dk1"/>
                </a:solidFill>
                <a:latin typeface="Arial"/>
                <a:ea typeface="Arial"/>
                <a:cs typeface="Arial"/>
                <a:sym typeface="Arial"/>
              </a:rPr>
              <a:t>(see </a:t>
            </a:r>
            <a:r>
              <a:rPr b="1" lang="en-AU" sz="2000">
                <a:solidFill>
                  <a:schemeClr val="dk1"/>
                </a:solidFill>
                <a:latin typeface="Arial"/>
                <a:ea typeface="Arial"/>
                <a:cs typeface="Arial"/>
                <a:sym typeface="Arial"/>
              </a:rPr>
              <a:t>Art (2)(a)).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AU" sz="2000">
                <a:solidFill>
                  <a:schemeClr val="dk1"/>
                </a:solidFill>
                <a:latin typeface="Arial"/>
                <a:ea typeface="Arial"/>
                <a:cs typeface="Arial"/>
                <a:sym typeface="Arial"/>
              </a:rPr>
              <a:t>England has primary jurisdiction under </a:t>
            </a:r>
            <a:r>
              <a:rPr b="1" lang="en-AU" sz="2000">
                <a:solidFill>
                  <a:schemeClr val="dk1"/>
                </a:solidFill>
                <a:latin typeface="Arial"/>
                <a:ea typeface="Arial"/>
                <a:cs typeface="Arial"/>
                <a:sym typeface="Arial"/>
              </a:rPr>
              <a:t>Art 5</a:t>
            </a:r>
            <a:r>
              <a:rPr lang="en-AU" sz="2000">
                <a:solidFill>
                  <a:schemeClr val="dk1"/>
                </a:solidFill>
                <a:latin typeface="Arial"/>
                <a:ea typeface="Arial"/>
                <a:cs typeface="Arial"/>
                <a:sym typeface="Arial"/>
              </a:rPr>
              <a:t> of the 1996 Convention as Jack is now habitually resident there and </a:t>
            </a:r>
            <a:r>
              <a:rPr b="1" lang="en-AU" sz="2000">
                <a:solidFill>
                  <a:schemeClr val="dk1"/>
                </a:solidFill>
                <a:latin typeface="Arial"/>
                <a:ea typeface="Arial"/>
                <a:cs typeface="Arial"/>
                <a:sym typeface="Arial"/>
              </a:rPr>
              <a:t>Art 7(1)(b) </a:t>
            </a:r>
            <a:r>
              <a:rPr lang="en-AU" sz="2000">
                <a:solidFill>
                  <a:schemeClr val="dk1"/>
                </a:solidFill>
                <a:latin typeface="Arial"/>
                <a:ea typeface="Arial"/>
                <a:cs typeface="Arial"/>
                <a:sym typeface="Arial"/>
              </a:rPr>
              <a:t>has been satisfied.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AU" sz="2000">
                <a:solidFill>
                  <a:schemeClr val="dk1"/>
                </a:solidFill>
                <a:latin typeface="Arial"/>
                <a:ea typeface="Arial"/>
                <a:cs typeface="Arial"/>
                <a:sym typeface="Arial"/>
              </a:rPr>
              <a:t>Australia has no jurisdiction to hear relocation application. </a:t>
            </a:r>
            <a:endParaRPr/>
          </a:p>
        </p:txBody>
      </p:sp>
      <p:sp>
        <p:nvSpPr>
          <p:cNvPr id="758" name="Google Shape;75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759" name="Google Shape;759;p38"/>
          <p:cNvSpPr txBox="1"/>
          <p:nvPr/>
        </p:nvSpPr>
        <p:spPr>
          <a:xfrm>
            <a:off x="6549184" y="15328"/>
            <a:ext cx="5571857"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10</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2(a)</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5</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7(1)(b)</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grpSp>
        <p:nvGrpSpPr>
          <p:cNvPr id="765" name="Google Shape;765;p39"/>
          <p:cNvGrpSpPr/>
          <p:nvPr/>
        </p:nvGrpSpPr>
        <p:grpSpPr>
          <a:xfrm>
            <a:off x="-5410" y="1"/>
            <a:ext cx="6098705" cy="6858000"/>
            <a:chOff x="-5410" y="1"/>
            <a:chExt cx="6098705" cy="6858000"/>
          </a:xfrm>
        </p:grpSpPr>
        <p:sp>
          <p:nvSpPr>
            <p:cNvPr id="766" name="Google Shape;766;p39"/>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7" name="Google Shape;767;p39"/>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68" name="Google Shape;768;p39"/>
            <p:cNvPicPr preferRelativeResize="0"/>
            <p:nvPr/>
          </p:nvPicPr>
          <p:blipFill rotWithShape="1">
            <a:blip r:embed="rId3">
              <a:alphaModFix/>
            </a:blip>
            <a:srcRect b="0" l="0" r="0" t="0"/>
            <a:stretch/>
          </p:blipFill>
          <p:spPr>
            <a:xfrm>
              <a:off x="394248" y="191257"/>
              <a:ext cx="5211408" cy="3080756"/>
            </a:xfrm>
            <a:prstGeom prst="rect">
              <a:avLst/>
            </a:prstGeom>
            <a:noFill/>
            <a:ln>
              <a:noFill/>
            </a:ln>
          </p:spPr>
        </p:pic>
        <p:sp>
          <p:nvSpPr>
            <p:cNvPr id="769" name="Google Shape;769;p39"/>
            <p:cNvSpPr txBox="1"/>
            <p:nvPr/>
          </p:nvSpPr>
          <p:spPr>
            <a:xfrm>
              <a:off x="343036" y="3787824"/>
              <a:ext cx="5470532" cy="2886026"/>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000"/>
                <a:buFont typeface="Arial"/>
                <a:buNone/>
              </a:pPr>
              <a:r>
                <a:rPr i="1" lang="en-AU" sz="2000">
                  <a:solidFill>
                    <a:schemeClr val="dk1"/>
                  </a:solidFill>
                  <a:latin typeface="Arial"/>
                  <a:ea typeface="Arial"/>
                  <a:cs typeface="Arial"/>
                  <a:sym typeface="Arial"/>
                </a:rPr>
                <a:t>Jack’s parents cannot agree about relocation. There are no protective measures (orders) safeguarding Jack from being taken out of the UK. Without notice, Jack’s mother enters England and unilaterally takes Jack from England to Australia thereby wrongfully removing Jack to Australia. </a:t>
              </a:r>
              <a:endParaRPr/>
            </a:p>
            <a:p>
              <a:pPr indent="0" lvl="0" marL="0" marR="0" rtl="0" algn="l">
                <a:lnSpc>
                  <a:spcPct val="90000"/>
                </a:lnSpc>
                <a:spcBef>
                  <a:spcPts val="1000"/>
                </a:spcBef>
                <a:spcAft>
                  <a:spcPts val="0"/>
                </a:spcAft>
                <a:buClr>
                  <a:schemeClr val="dk1"/>
                </a:buClr>
                <a:buSzPts val="2000"/>
                <a:buFont typeface="Arial"/>
                <a:buNone/>
              </a:pPr>
              <a:r>
                <a:rPr i="1" lang="en-AU" sz="2000">
                  <a:solidFill>
                    <a:schemeClr val="dk1"/>
                  </a:solidFill>
                  <a:latin typeface="Arial"/>
                  <a:ea typeface="Arial"/>
                  <a:cs typeface="Arial"/>
                  <a:sym typeface="Arial"/>
                </a:rPr>
                <a:t>Jack’s father is concerned the mother will start to abuse Jack again and wants to take urgent proceedings to safeguard Jack</a:t>
              </a:r>
              <a:endParaRPr/>
            </a:p>
            <a:p>
              <a:pPr indent="0" lvl="0" marL="0" marR="0" rtl="0" algn="l">
                <a:lnSpc>
                  <a:spcPct val="90000"/>
                </a:lnSpc>
                <a:spcBef>
                  <a:spcPts val="1000"/>
                </a:spcBef>
                <a:spcAft>
                  <a:spcPts val="0"/>
                </a:spcAft>
                <a:buClr>
                  <a:schemeClr val="dk1"/>
                </a:buClr>
                <a:buSzPts val="100"/>
                <a:buFont typeface="Arial"/>
                <a:buNone/>
              </a:pPr>
              <a:r>
                <a:t/>
              </a:r>
              <a:endParaRPr sz="100">
                <a:solidFill>
                  <a:schemeClr val="dk1"/>
                </a:solidFill>
                <a:latin typeface="Arial"/>
                <a:ea typeface="Arial"/>
                <a:cs typeface="Arial"/>
                <a:sym typeface="Arial"/>
              </a:endParaRPr>
            </a:p>
          </p:txBody>
        </p:sp>
      </p:grpSp>
      <p:grpSp>
        <p:nvGrpSpPr>
          <p:cNvPr id="770" name="Google Shape;770;p39"/>
          <p:cNvGrpSpPr/>
          <p:nvPr/>
        </p:nvGrpSpPr>
        <p:grpSpPr>
          <a:xfrm>
            <a:off x="5843310" y="1"/>
            <a:ext cx="6348690" cy="6940549"/>
            <a:chOff x="5843310" y="1"/>
            <a:chExt cx="6348690" cy="6940549"/>
          </a:xfrm>
        </p:grpSpPr>
        <p:sp>
          <p:nvSpPr>
            <p:cNvPr id="771" name="Google Shape;771;p39"/>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39"/>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p39"/>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39"/>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t/>
              </a:r>
              <a:endParaRPr b="1" sz="4400">
                <a:solidFill>
                  <a:schemeClr val="lt1"/>
                </a:solidFill>
                <a:latin typeface="Arial"/>
                <a:ea typeface="Arial"/>
                <a:cs typeface="Arial"/>
                <a:sym typeface="Arial"/>
              </a:endParaRPr>
            </a:p>
          </p:txBody>
        </p:sp>
        <p:sp>
          <p:nvSpPr>
            <p:cNvPr id="775" name="Google Shape;775;p39"/>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76" name="Google Shape;776;p39"/>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777" name="Google Shape;777;p39"/>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778" name="Google Shape;778;p39"/>
            <p:cNvGrpSpPr/>
            <p:nvPr/>
          </p:nvGrpSpPr>
          <p:grpSpPr>
            <a:xfrm>
              <a:off x="5843310" y="38099"/>
              <a:ext cx="642746" cy="6902451"/>
              <a:chOff x="5843310" y="38099"/>
              <a:chExt cx="642746" cy="6902451"/>
            </a:xfrm>
          </p:grpSpPr>
          <p:sp>
            <p:nvSpPr>
              <p:cNvPr id="779" name="Google Shape;779;p39"/>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39"/>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39"/>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39"/>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39"/>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39"/>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39"/>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39"/>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39"/>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39"/>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39"/>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0" name="Google Shape;790;p39"/>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39"/>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p39"/>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39"/>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39"/>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39"/>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39"/>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39"/>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p39"/>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39"/>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39"/>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39"/>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p39"/>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39"/>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4" name="Google Shape;804;p39"/>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39"/>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p39"/>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39"/>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39"/>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39"/>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0" name="Google Shape;810;p39"/>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39"/>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2" name="Google Shape;812;p39"/>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39"/>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p39"/>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39"/>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6" name="Google Shape;816;p39"/>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17" name="Google Shape;817;p39"/>
            <p:cNvSpPr txBox="1"/>
            <p:nvPr/>
          </p:nvSpPr>
          <p:spPr>
            <a:xfrm>
              <a:off x="6492952" y="1758949"/>
              <a:ext cx="5613988" cy="454335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pSp>
      <p:sp>
        <p:nvSpPr>
          <p:cNvPr id="818" name="Google Shape;818;p39"/>
          <p:cNvSpPr/>
          <p:nvPr/>
        </p:nvSpPr>
        <p:spPr>
          <a:xfrm>
            <a:off x="6561884" y="1749954"/>
            <a:ext cx="5331579" cy="42934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700">
                <a:solidFill>
                  <a:schemeClr val="dk1"/>
                </a:solidFill>
                <a:latin typeface="Arial"/>
                <a:ea typeface="Arial"/>
                <a:cs typeface="Arial"/>
                <a:sym typeface="Arial"/>
              </a:rPr>
              <a:t>Notwithstanding that jurisdiction will remain with England (until </a:t>
            </a:r>
            <a:r>
              <a:rPr b="1" lang="en-AU" sz="1700">
                <a:solidFill>
                  <a:schemeClr val="dk1"/>
                </a:solidFill>
                <a:latin typeface="Arial"/>
                <a:ea typeface="Arial"/>
                <a:cs typeface="Arial"/>
                <a:sym typeface="Arial"/>
              </a:rPr>
              <a:t>Art 7(1)(a) or (b)</a:t>
            </a:r>
            <a:r>
              <a:rPr lang="en-AU" sz="1700">
                <a:solidFill>
                  <a:schemeClr val="dk1"/>
                </a:solidFill>
                <a:latin typeface="Arial"/>
                <a:ea typeface="Arial"/>
                <a:cs typeface="Arial"/>
                <a:sym typeface="Arial"/>
              </a:rPr>
              <a:t> are satisfied), Australia can take urgent necessary measures under </a:t>
            </a:r>
            <a:r>
              <a:rPr b="1" lang="en-AU" sz="1700">
                <a:solidFill>
                  <a:schemeClr val="dk1"/>
                </a:solidFill>
                <a:latin typeface="Arial"/>
                <a:ea typeface="Arial"/>
                <a:cs typeface="Arial"/>
                <a:sym typeface="Arial"/>
              </a:rPr>
              <a:t>Art 11</a:t>
            </a:r>
            <a:r>
              <a:rPr lang="en-AU" sz="1700">
                <a:solidFill>
                  <a:schemeClr val="dk1"/>
                </a:solidFill>
                <a:latin typeface="Arial"/>
                <a:ea typeface="Arial"/>
                <a:cs typeface="Arial"/>
                <a:sym typeface="Arial"/>
              </a:rPr>
              <a:t> to protect Jack (but not provisional measures under </a:t>
            </a:r>
            <a:r>
              <a:rPr b="1" lang="en-AU" sz="1700">
                <a:solidFill>
                  <a:schemeClr val="dk1"/>
                </a:solidFill>
                <a:latin typeface="Arial"/>
                <a:ea typeface="Arial"/>
                <a:cs typeface="Arial"/>
                <a:sym typeface="Arial"/>
              </a:rPr>
              <a:t>Art 12</a:t>
            </a:r>
            <a:r>
              <a:rPr lang="en-AU" sz="1700">
                <a:solidFill>
                  <a:schemeClr val="dk1"/>
                </a:solidFill>
                <a:latin typeface="Arial"/>
                <a:ea typeface="Arial"/>
                <a:cs typeface="Arial"/>
                <a:sym typeface="Arial"/>
              </a:rPr>
              <a:t>; see Art </a:t>
            </a:r>
            <a:r>
              <a:rPr b="1" lang="en-AU" sz="1700">
                <a:solidFill>
                  <a:schemeClr val="dk1"/>
                </a:solidFill>
                <a:latin typeface="Arial"/>
                <a:ea typeface="Arial"/>
                <a:cs typeface="Arial"/>
                <a:sym typeface="Arial"/>
              </a:rPr>
              <a:t>7(3)</a:t>
            </a:r>
            <a:r>
              <a:rPr lang="en-AU" sz="1700">
                <a:solidFill>
                  <a:schemeClr val="dk1"/>
                </a:solidFill>
                <a:latin typeface="Arial"/>
                <a:ea typeface="Arial"/>
                <a:cs typeface="Arial"/>
                <a:sym typeface="Arial"/>
              </a:rPr>
              <a:t>). The urgent measure of protection (order) will lapse if and when the English authorities take measures required by the situation. </a:t>
            </a:r>
            <a:endParaRPr/>
          </a:p>
          <a:p>
            <a:pPr indent="0" lvl="0" marL="0" marR="0" rtl="0" algn="l">
              <a:spcBef>
                <a:spcPts val="0"/>
              </a:spcBef>
              <a:spcAft>
                <a:spcPts val="0"/>
              </a:spcAft>
              <a:buNone/>
            </a:pPr>
            <a:r>
              <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AU" sz="1700">
                <a:solidFill>
                  <a:schemeClr val="dk1"/>
                </a:solidFill>
                <a:latin typeface="Arial"/>
                <a:ea typeface="Arial"/>
                <a:cs typeface="Arial"/>
                <a:sym typeface="Arial"/>
              </a:rPr>
              <a:t>Jack’s father can either issue 1980 Hague Child Abduction proceedings or apply to the English courts for an Order requiring return and rely on the recognition and enforcement provisions under the 1996 Convention. Notably, any 1980 Convention proceedings contemplate prompt return but 1996 proceedings are not automatically expedited and are therefore likely to be the less attractive option</a:t>
            </a:r>
            <a:r>
              <a:rPr lang="en-AU" sz="1800">
                <a:solidFill>
                  <a:schemeClr val="dk1"/>
                </a:solidFill>
                <a:latin typeface="Arial"/>
                <a:ea typeface="Arial"/>
                <a:cs typeface="Arial"/>
                <a:sym typeface="Arial"/>
              </a:rPr>
              <a:t>. </a:t>
            </a:r>
            <a:endParaRPr/>
          </a:p>
        </p:txBody>
      </p:sp>
      <p:sp>
        <p:nvSpPr>
          <p:cNvPr id="819" name="Google Shape;81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820" name="Google Shape;820;p39"/>
          <p:cNvSpPr txBox="1"/>
          <p:nvPr/>
        </p:nvSpPr>
        <p:spPr>
          <a:xfrm>
            <a:off x="6549184" y="15328"/>
            <a:ext cx="5571857" cy="21082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7(1)(a) and (b)</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11</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12 </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7(3)</a:t>
            </a:r>
            <a:endParaRPr/>
          </a:p>
          <a:p>
            <a:pPr indent="-190500" lvl="0" marL="285750" marR="0" rtl="0" algn="l">
              <a:spcBef>
                <a:spcPts val="0"/>
              </a:spcBef>
              <a:spcAft>
                <a:spcPts val="0"/>
              </a:spcAft>
              <a:buClr>
                <a:schemeClr val="dk1"/>
              </a:buClr>
              <a:buSzPts val="1500"/>
              <a:buFont typeface="Arial"/>
              <a:buNone/>
            </a:pPr>
            <a:r>
              <a:t/>
            </a:r>
            <a:endParaRPr b="1" sz="1500">
              <a:solidFill>
                <a:schemeClr val="lt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Remembering Anne-Marie and Malathi</a:t>
            </a:r>
            <a:endParaRPr/>
          </a:p>
        </p:txBody>
      </p:sp>
      <p:sp>
        <p:nvSpPr>
          <p:cNvPr id="131" name="Google Shape;131;p4"/>
          <p:cNvSpPr/>
          <p:nvPr/>
        </p:nvSpPr>
        <p:spPr>
          <a:xfrm>
            <a:off x="0" y="1722289"/>
            <a:ext cx="12192000" cy="42117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2" name="Google Shape;132;p4"/>
          <p:cNvGrpSpPr/>
          <p:nvPr/>
        </p:nvGrpSpPr>
        <p:grpSpPr>
          <a:xfrm>
            <a:off x="2408295" y="1852425"/>
            <a:ext cx="7230904" cy="3346301"/>
            <a:chOff x="1376807" y="2053146"/>
            <a:chExt cx="7230904" cy="3346301"/>
          </a:xfrm>
        </p:grpSpPr>
        <p:sp>
          <p:nvSpPr>
            <p:cNvPr id="133" name="Google Shape;133;p4"/>
            <p:cNvSpPr txBox="1"/>
            <p:nvPr/>
          </p:nvSpPr>
          <p:spPr>
            <a:xfrm>
              <a:off x="1399478" y="2511044"/>
              <a:ext cx="2982952" cy="2888402"/>
            </a:xfrm>
            <a:prstGeom prst="rect">
              <a:avLst/>
            </a:prstGeom>
            <a:noFill/>
            <a:ln cap="flat" cmpd="sng" w="19050">
              <a:solidFill>
                <a:schemeClr val="accent2"/>
              </a:solidFill>
              <a:prstDash val="solid"/>
              <a:round/>
              <a:headEnd len="sm" w="sm" type="none"/>
              <a:tailEnd len="sm" w="sm" type="none"/>
            </a:ln>
          </p:spPr>
          <p:txBody>
            <a:bodyPr anchorCtr="0" anchor="t" bIns="144000" lIns="144000" spcFirstLastPara="1" rIns="144000" wrap="square" tIns="144000">
              <a:noAutofit/>
            </a:bodyPr>
            <a:lstStyle/>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Quattrocento Sans"/>
                <a:ea typeface="Quattrocento Sans"/>
                <a:cs typeface="Quattrocento Sans"/>
                <a:sym typeface="Quattrocento Sans"/>
              </a:endParaRPr>
            </a:p>
          </p:txBody>
        </p:sp>
        <p:sp>
          <p:nvSpPr>
            <p:cNvPr id="134" name="Google Shape;134;p4"/>
            <p:cNvSpPr txBox="1"/>
            <p:nvPr/>
          </p:nvSpPr>
          <p:spPr>
            <a:xfrm>
              <a:off x="5791245" y="2511763"/>
              <a:ext cx="2816466" cy="2887684"/>
            </a:xfrm>
            <a:prstGeom prst="rect">
              <a:avLst/>
            </a:prstGeom>
            <a:noFill/>
            <a:ln cap="flat" cmpd="sng" w="19050">
              <a:solidFill>
                <a:schemeClr val="accent3"/>
              </a:solidFill>
              <a:prstDash val="solid"/>
              <a:round/>
              <a:headEnd len="sm" w="sm" type="none"/>
              <a:tailEnd len="sm" w="sm" type="none"/>
            </a:ln>
          </p:spPr>
          <p:txBody>
            <a:bodyPr anchorCtr="0" anchor="t" bIns="144000" lIns="144000" spcFirstLastPara="1" rIns="144000" wrap="square" tIns="144000">
              <a:noAutofit/>
            </a:bodyPr>
            <a:lstStyle/>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Quattrocento Sans"/>
                <a:ea typeface="Quattrocento Sans"/>
                <a:cs typeface="Quattrocento Sans"/>
                <a:sym typeface="Quattrocento Sans"/>
              </a:endParaRPr>
            </a:p>
          </p:txBody>
        </p:sp>
        <p:cxnSp>
          <p:nvCxnSpPr>
            <p:cNvPr id="135" name="Google Shape;135;p4"/>
            <p:cNvCxnSpPr/>
            <p:nvPr/>
          </p:nvCxnSpPr>
          <p:spPr>
            <a:xfrm>
              <a:off x="1376807" y="2207034"/>
              <a:ext cx="3005623" cy="0"/>
            </a:xfrm>
            <a:prstGeom prst="straightConnector1">
              <a:avLst/>
            </a:prstGeom>
            <a:noFill/>
            <a:ln cap="rnd" cmpd="sng" w="19050">
              <a:solidFill>
                <a:schemeClr val="accent2"/>
              </a:solidFill>
              <a:prstDash val="solid"/>
              <a:miter lim="800000"/>
              <a:headEnd len="sm" w="sm" type="none"/>
              <a:tailEnd len="sm" w="sm" type="none"/>
            </a:ln>
          </p:spPr>
        </p:cxnSp>
        <p:sp>
          <p:nvSpPr>
            <p:cNvPr id="136" name="Google Shape;136;p4"/>
            <p:cNvSpPr txBox="1"/>
            <p:nvPr/>
          </p:nvSpPr>
          <p:spPr>
            <a:xfrm>
              <a:off x="1533290" y="2053146"/>
              <a:ext cx="2726474" cy="307777"/>
            </a:xfrm>
            <a:prstGeom prst="rect">
              <a:avLst/>
            </a:prstGeom>
            <a:solidFill>
              <a:schemeClr val="lt1"/>
            </a:solidFill>
            <a:ln>
              <a:noFill/>
            </a:ln>
          </p:spPr>
          <p:txBody>
            <a:bodyPr anchorCtr="0" anchor="ctr" bIns="45700" lIns="144000" spcFirstLastPara="1" rIns="144000" wrap="square" tIns="45700">
              <a:spAutoFit/>
            </a:bodyPr>
            <a:lstStyle/>
            <a:p>
              <a:pPr indent="0" lvl="0" marL="0" marR="0" rtl="0" algn="ctr">
                <a:spcBef>
                  <a:spcPts val="0"/>
                </a:spcBef>
                <a:spcAft>
                  <a:spcPts val="0"/>
                </a:spcAft>
                <a:buClr>
                  <a:schemeClr val="accent2"/>
                </a:buClr>
                <a:buSzPts val="1400"/>
                <a:buFont typeface="Arial"/>
                <a:buNone/>
              </a:pPr>
              <a:r>
                <a:rPr b="1" i="0" lang="en-AU" sz="1400" u="none" cap="none" strike="noStrike">
                  <a:solidFill>
                    <a:schemeClr val="accent2"/>
                  </a:solidFill>
                  <a:latin typeface="Calibri"/>
                  <a:ea typeface="Calibri"/>
                  <a:cs typeface="Calibri"/>
                  <a:sym typeface="Calibri"/>
                </a:rPr>
                <a:t>Anne-Marie Hutchinson OBE, QC</a:t>
              </a:r>
              <a:endParaRPr/>
            </a:p>
          </p:txBody>
        </p:sp>
        <p:cxnSp>
          <p:nvCxnSpPr>
            <p:cNvPr id="137" name="Google Shape;137;p4"/>
            <p:cNvCxnSpPr/>
            <p:nvPr/>
          </p:nvCxnSpPr>
          <p:spPr>
            <a:xfrm>
              <a:off x="5791245" y="2207034"/>
              <a:ext cx="2810890" cy="0"/>
            </a:xfrm>
            <a:prstGeom prst="straightConnector1">
              <a:avLst/>
            </a:prstGeom>
            <a:noFill/>
            <a:ln cap="rnd" cmpd="sng" w="19050">
              <a:solidFill>
                <a:schemeClr val="accent3"/>
              </a:solidFill>
              <a:prstDash val="solid"/>
              <a:miter lim="800000"/>
              <a:headEnd len="sm" w="sm" type="none"/>
              <a:tailEnd len="sm" w="sm" type="none"/>
            </a:ln>
          </p:spPr>
        </p:cxnSp>
        <p:sp>
          <p:nvSpPr>
            <p:cNvPr id="138" name="Google Shape;138;p4"/>
            <p:cNvSpPr txBox="1"/>
            <p:nvPr/>
          </p:nvSpPr>
          <p:spPr>
            <a:xfrm>
              <a:off x="6611197" y="2053147"/>
              <a:ext cx="1225300" cy="307777"/>
            </a:xfrm>
            <a:prstGeom prst="rect">
              <a:avLst/>
            </a:prstGeom>
            <a:solidFill>
              <a:schemeClr val="lt1"/>
            </a:solidFill>
            <a:ln>
              <a:noFill/>
            </a:ln>
          </p:spPr>
          <p:txBody>
            <a:bodyPr anchorCtr="0" anchor="ctr" bIns="45700" lIns="144000" spcFirstLastPara="1" rIns="144000" wrap="square" tIns="45700">
              <a:spAutoFit/>
            </a:bodyPr>
            <a:lstStyle/>
            <a:p>
              <a:pPr indent="0" lvl="0" marL="0" marR="0" rtl="0" algn="ctr">
                <a:spcBef>
                  <a:spcPts val="0"/>
                </a:spcBef>
                <a:spcAft>
                  <a:spcPts val="0"/>
                </a:spcAft>
                <a:buClr>
                  <a:schemeClr val="accent3"/>
                </a:buClr>
                <a:buSzPts val="1400"/>
                <a:buFont typeface="Arial"/>
                <a:buNone/>
              </a:pPr>
              <a:r>
                <a:rPr b="1" i="0" lang="en-AU" sz="1400" u="none" cap="none" strike="noStrike">
                  <a:solidFill>
                    <a:schemeClr val="accent3"/>
                  </a:solidFill>
                  <a:latin typeface="Calibri"/>
                  <a:ea typeface="Calibri"/>
                  <a:cs typeface="Calibri"/>
                  <a:sym typeface="Calibri"/>
                </a:rPr>
                <a:t>Malathi Das </a:t>
              </a:r>
              <a:endParaRPr/>
            </a:p>
          </p:txBody>
        </p:sp>
      </p:grpSp>
      <p:pic>
        <p:nvPicPr>
          <p:cNvPr id="139" name="Google Shape;139;p4"/>
          <p:cNvPicPr preferRelativeResize="0"/>
          <p:nvPr/>
        </p:nvPicPr>
        <p:blipFill rotWithShape="1">
          <a:blip r:embed="rId3">
            <a:alphaModFix/>
          </a:blip>
          <a:srcRect b="0" l="2055" r="0" t="0"/>
          <a:stretch/>
        </p:blipFill>
        <p:spPr>
          <a:xfrm>
            <a:off x="2436542" y="2322642"/>
            <a:ext cx="2982952" cy="2874587"/>
          </a:xfrm>
          <a:prstGeom prst="rect">
            <a:avLst/>
          </a:prstGeom>
          <a:noFill/>
          <a:ln>
            <a:noFill/>
          </a:ln>
        </p:spPr>
      </p:pic>
      <p:pic>
        <p:nvPicPr>
          <p:cNvPr id="140" name="Google Shape;140;p4"/>
          <p:cNvPicPr preferRelativeResize="0"/>
          <p:nvPr>
            <p:ph idx="1" type="body"/>
          </p:nvPr>
        </p:nvPicPr>
        <p:blipFill rotWithShape="1">
          <a:blip r:embed="rId4">
            <a:alphaModFix/>
          </a:blip>
          <a:srcRect b="0" l="1054" r="-1" t="0"/>
          <a:stretch/>
        </p:blipFill>
        <p:spPr>
          <a:xfrm>
            <a:off x="6833886" y="2322928"/>
            <a:ext cx="2810890" cy="2878881"/>
          </a:xfrm>
          <a:prstGeom prst="rect">
            <a:avLst/>
          </a:prstGeom>
          <a:noFill/>
          <a:ln>
            <a:noFill/>
          </a:ln>
        </p:spPr>
      </p:pic>
      <p:sp>
        <p:nvSpPr>
          <p:cNvPr id="141" name="Google Shape;141;p4"/>
          <p:cNvSpPr txBox="1"/>
          <p:nvPr/>
        </p:nvSpPr>
        <p:spPr>
          <a:xfrm>
            <a:off x="2530960" y="5198725"/>
            <a:ext cx="30273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1800" u="none" cap="none" strike="noStrike">
                <a:solidFill>
                  <a:schemeClr val="dk1"/>
                </a:solidFill>
                <a:latin typeface="Calibri"/>
                <a:ea typeface="Calibri"/>
                <a:cs typeface="Calibri"/>
                <a:sym typeface="Calibri"/>
              </a:rPr>
              <a:t>Passed away 2 October 2020</a:t>
            </a:r>
            <a:endParaRPr/>
          </a:p>
        </p:txBody>
      </p:sp>
      <p:sp>
        <p:nvSpPr>
          <p:cNvPr id="142" name="Google Shape;142;p4"/>
          <p:cNvSpPr txBox="1"/>
          <p:nvPr/>
        </p:nvSpPr>
        <p:spPr>
          <a:xfrm>
            <a:off x="6751926" y="5197067"/>
            <a:ext cx="302735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800">
                <a:solidFill>
                  <a:schemeClr val="dk1"/>
                </a:solidFill>
                <a:latin typeface="Calibri"/>
                <a:ea typeface="Calibri"/>
                <a:cs typeface="Calibri"/>
                <a:sym typeface="Calibri"/>
              </a:rPr>
              <a:t>Passed away 12 April 2022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0"/>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27" name="Google Shape;827;p40"/>
          <p:cNvGrpSpPr/>
          <p:nvPr/>
        </p:nvGrpSpPr>
        <p:grpSpPr>
          <a:xfrm>
            <a:off x="-5410" y="1"/>
            <a:ext cx="6098705" cy="6858000"/>
            <a:chOff x="-5410" y="1"/>
            <a:chExt cx="6098705" cy="6858000"/>
          </a:xfrm>
        </p:grpSpPr>
        <p:sp>
          <p:nvSpPr>
            <p:cNvPr id="828" name="Google Shape;828;p40"/>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40"/>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0" name="Google Shape;830;p40"/>
            <p:cNvPicPr preferRelativeResize="0"/>
            <p:nvPr/>
          </p:nvPicPr>
          <p:blipFill rotWithShape="1">
            <a:blip r:embed="rId3">
              <a:alphaModFix/>
            </a:blip>
            <a:srcRect b="0" l="0" r="0" t="0"/>
            <a:stretch/>
          </p:blipFill>
          <p:spPr>
            <a:xfrm>
              <a:off x="281639" y="352353"/>
              <a:ext cx="5539631" cy="2408273"/>
            </a:xfrm>
            <a:prstGeom prst="rect">
              <a:avLst/>
            </a:prstGeom>
            <a:noFill/>
            <a:ln>
              <a:noFill/>
            </a:ln>
          </p:spPr>
        </p:pic>
        <p:sp>
          <p:nvSpPr>
            <p:cNvPr id="831" name="Google Shape;831;p40"/>
            <p:cNvSpPr txBox="1"/>
            <p:nvPr/>
          </p:nvSpPr>
          <p:spPr>
            <a:xfrm>
              <a:off x="313910" y="3463366"/>
              <a:ext cx="5400577" cy="25272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i="1" lang="en-AU" sz="1600">
                  <a:solidFill>
                    <a:schemeClr val="dk1"/>
                  </a:solidFill>
                  <a:latin typeface="Arial"/>
                  <a:ea typeface="Arial"/>
                  <a:cs typeface="Arial"/>
                  <a:sym typeface="Arial"/>
                </a:rPr>
                <a:t>Jack’s parents participate in specialised Hague mediation and agree that Jack be returned to his father in England and that both parents will access the English courts about relocation. </a:t>
              </a:r>
              <a:endParaRPr/>
            </a:p>
            <a:p>
              <a:pPr indent="0" lvl="0" marL="0" marR="0" rtl="0" algn="l">
                <a:lnSpc>
                  <a:spcPct val="90000"/>
                </a:lnSpc>
                <a:spcBef>
                  <a:spcPts val="1000"/>
                </a:spcBef>
                <a:spcAft>
                  <a:spcPts val="0"/>
                </a:spcAft>
                <a:buClr>
                  <a:schemeClr val="dk1"/>
                </a:buClr>
                <a:buSzPts val="1600"/>
                <a:buFont typeface="Arial"/>
                <a:buNone/>
              </a:pPr>
              <a:r>
                <a:t/>
              </a:r>
              <a:endParaRPr i="1" sz="16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Jack’s father makes the application but Jack’s interests are not represented in the English proceedings.</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grpSp>
      <p:grpSp>
        <p:nvGrpSpPr>
          <p:cNvPr id="832" name="Google Shape;832;p40"/>
          <p:cNvGrpSpPr/>
          <p:nvPr/>
        </p:nvGrpSpPr>
        <p:grpSpPr>
          <a:xfrm>
            <a:off x="5843310" y="1"/>
            <a:ext cx="6348690" cy="6940549"/>
            <a:chOff x="5843310" y="1"/>
            <a:chExt cx="6348690" cy="6940549"/>
          </a:xfrm>
        </p:grpSpPr>
        <p:sp>
          <p:nvSpPr>
            <p:cNvPr id="833" name="Google Shape;833;p40"/>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p40"/>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p40"/>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t/>
              </a:r>
              <a:endParaRPr b="1" sz="3600">
                <a:solidFill>
                  <a:schemeClr val="lt1"/>
                </a:solidFill>
                <a:latin typeface="Arial"/>
                <a:ea typeface="Arial"/>
                <a:cs typeface="Arial"/>
                <a:sym typeface="Arial"/>
              </a:endParaRPr>
            </a:p>
          </p:txBody>
        </p:sp>
        <p:sp>
          <p:nvSpPr>
            <p:cNvPr id="836" name="Google Shape;836;p40"/>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7" name="Google Shape;837;p40"/>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838" name="Google Shape;838;p40"/>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839" name="Google Shape;839;p40"/>
            <p:cNvGrpSpPr/>
            <p:nvPr/>
          </p:nvGrpSpPr>
          <p:grpSpPr>
            <a:xfrm>
              <a:off x="5843310" y="38099"/>
              <a:ext cx="642746" cy="6902451"/>
              <a:chOff x="5843310" y="38099"/>
              <a:chExt cx="642746" cy="6902451"/>
            </a:xfrm>
          </p:grpSpPr>
          <p:sp>
            <p:nvSpPr>
              <p:cNvPr id="840" name="Google Shape;840;p40"/>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40"/>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40"/>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3" name="Google Shape;843;p40"/>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40"/>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5" name="Google Shape;845;p40"/>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40"/>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40"/>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40"/>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40"/>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40"/>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40"/>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40"/>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40"/>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40"/>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40"/>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40"/>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40"/>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40"/>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40"/>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40"/>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40"/>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40"/>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40"/>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40"/>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40"/>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40"/>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p40"/>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40"/>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40"/>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40"/>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p40"/>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40"/>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p40"/>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40"/>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40"/>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40"/>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p40"/>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78" name="Google Shape;878;p40"/>
            <p:cNvSpPr txBox="1"/>
            <p:nvPr/>
          </p:nvSpPr>
          <p:spPr>
            <a:xfrm>
              <a:off x="6438528" y="1715592"/>
              <a:ext cx="5543571" cy="39469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p:txBody>
        </p:sp>
      </p:grpSp>
      <p:sp>
        <p:nvSpPr>
          <p:cNvPr id="879" name="Google Shape;879;p40"/>
          <p:cNvSpPr txBox="1"/>
          <p:nvPr/>
        </p:nvSpPr>
        <p:spPr>
          <a:xfrm>
            <a:off x="6587284" y="2353508"/>
            <a:ext cx="5400577" cy="2527299"/>
          </a:xfrm>
          <a:prstGeom prst="rect">
            <a:avLst/>
          </a:prstGeom>
          <a:noFill/>
          <a:ln>
            <a:noFill/>
          </a:ln>
        </p:spPr>
        <p:txBody>
          <a:bodyPr anchorCtr="0" anchor="t" bIns="45700" lIns="91425" spcFirstLastPara="1" rIns="91425" wrap="square" tIns="45700">
            <a:noAutofit/>
          </a:bodyPr>
          <a:lstStyle/>
          <a:p>
            <a:pPr indent="-101600" lvl="0" marL="228600" marR="0" rtl="0" algn="l">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
        <p:nvSpPr>
          <p:cNvPr id="880" name="Google Shape;88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881" name="Google Shape;881;p40"/>
          <p:cNvPicPr preferRelativeResize="0"/>
          <p:nvPr/>
        </p:nvPicPr>
        <p:blipFill rotWithShape="1">
          <a:blip r:embed="rId6">
            <a:alphaModFix/>
          </a:blip>
          <a:srcRect b="0" l="0" r="0" t="0"/>
          <a:stretch/>
        </p:blipFill>
        <p:spPr>
          <a:xfrm>
            <a:off x="2187782" y="4267959"/>
            <a:ext cx="1495242" cy="441470"/>
          </a:xfrm>
          <a:prstGeom prst="rect">
            <a:avLst/>
          </a:prstGeom>
          <a:noFill/>
          <a:ln>
            <a:noFill/>
          </a:ln>
        </p:spPr>
      </p:pic>
      <p:sp>
        <p:nvSpPr>
          <p:cNvPr id="882" name="Google Shape;882;p40"/>
          <p:cNvSpPr txBox="1"/>
          <p:nvPr/>
        </p:nvSpPr>
        <p:spPr>
          <a:xfrm>
            <a:off x="6678891" y="1758951"/>
            <a:ext cx="5400577" cy="25272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i="1" sz="16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rPr lang="en-AU" sz="1600">
                <a:solidFill>
                  <a:schemeClr val="dk1"/>
                </a:solidFill>
                <a:latin typeface="Arial"/>
                <a:ea typeface="Arial"/>
                <a:cs typeface="Arial"/>
                <a:sym typeface="Arial"/>
              </a:rPr>
              <a:t>As Morocco does not have jurisdiction under </a:t>
            </a:r>
            <a:r>
              <a:rPr b="1" lang="en-AU" sz="1600">
                <a:solidFill>
                  <a:schemeClr val="dk1"/>
                </a:solidFill>
                <a:latin typeface="Arial"/>
                <a:ea typeface="Arial"/>
                <a:cs typeface="Arial"/>
                <a:sym typeface="Arial"/>
              </a:rPr>
              <a:t>Art 10 </a:t>
            </a:r>
            <a:r>
              <a:rPr lang="en-AU" sz="1600">
                <a:solidFill>
                  <a:schemeClr val="dk1"/>
                </a:solidFill>
                <a:latin typeface="Arial"/>
                <a:ea typeface="Arial"/>
                <a:cs typeface="Arial"/>
                <a:sym typeface="Arial"/>
              </a:rPr>
              <a:t>to deal with the relocation issue alongside the divorce, Jack’s father must issue an application for permanent relocation and parenting arrangements in the English courts.</a:t>
            </a:r>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rPr lang="en-AU" sz="1600">
                <a:solidFill>
                  <a:schemeClr val="dk1"/>
                </a:solidFill>
                <a:latin typeface="Arial"/>
                <a:ea typeface="Arial"/>
                <a:cs typeface="Arial"/>
                <a:sym typeface="Arial"/>
              </a:rPr>
              <a:t>The English authorities (courts) have jurisdiction pursuant to </a:t>
            </a:r>
            <a:r>
              <a:rPr b="1" lang="en-AU" sz="1600">
                <a:solidFill>
                  <a:schemeClr val="dk1"/>
                </a:solidFill>
                <a:latin typeface="Arial"/>
                <a:ea typeface="Arial"/>
                <a:cs typeface="Arial"/>
                <a:sym typeface="Arial"/>
              </a:rPr>
              <a:t>Article 5</a:t>
            </a:r>
            <a:r>
              <a:rPr lang="en-AU" sz="1600">
                <a:solidFill>
                  <a:schemeClr val="dk1"/>
                </a:solidFill>
                <a:latin typeface="Arial"/>
                <a:ea typeface="Arial"/>
                <a:cs typeface="Arial"/>
                <a:sym typeface="Arial"/>
              </a:rPr>
              <a:t>. The English courts should apply their own law (</a:t>
            </a:r>
            <a:r>
              <a:rPr b="1" lang="en-AU" sz="1600">
                <a:solidFill>
                  <a:schemeClr val="dk1"/>
                </a:solidFill>
                <a:latin typeface="Arial"/>
                <a:ea typeface="Arial"/>
                <a:cs typeface="Arial"/>
                <a:sym typeface="Arial"/>
              </a:rPr>
              <a:t>Article 15(1</a:t>
            </a:r>
            <a:r>
              <a:rPr lang="en-AU" sz="1600">
                <a:solidFill>
                  <a:schemeClr val="dk1"/>
                </a:solidFill>
                <a:latin typeface="Arial"/>
                <a:ea typeface="Arial"/>
                <a:cs typeface="Arial"/>
                <a:sym typeface="Arial"/>
              </a:rPr>
              <a:t>)). However, the English court may decide to consider the law in Morocco (</a:t>
            </a:r>
            <a:r>
              <a:rPr b="1" lang="en-AU" sz="1600">
                <a:solidFill>
                  <a:schemeClr val="dk1"/>
                </a:solidFill>
                <a:latin typeface="Arial"/>
                <a:ea typeface="Arial"/>
                <a:cs typeface="Arial"/>
                <a:sym typeface="Arial"/>
              </a:rPr>
              <a:t>Art 15(2)) </a:t>
            </a:r>
            <a:r>
              <a:rPr lang="en-AU" sz="1600">
                <a:solidFill>
                  <a:schemeClr val="dk1"/>
                </a:solidFill>
                <a:latin typeface="Arial"/>
                <a:ea typeface="Arial"/>
                <a:cs typeface="Arial"/>
                <a:sym typeface="Arial"/>
              </a:rPr>
              <a:t>and frame any relocation Order inclusive of parenting arrangements with terminology used in Moroccan law and do so to ensure smooth continuation of parenting arrangements.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883" name="Google Shape;883;p40"/>
          <p:cNvSpPr txBox="1"/>
          <p:nvPr/>
        </p:nvSpPr>
        <p:spPr>
          <a:xfrm>
            <a:off x="6549184" y="15328"/>
            <a:ext cx="5571857"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10</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5</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15(1) and (2)</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grpSp>
        <p:nvGrpSpPr>
          <p:cNvPr id="889" name="Google Shape;889;p41"/>
          <p:cNvGrpSpPr/>
          <p:nvPr/>
        </p:nvGrpSpPr>
        <p:grpSpPr>
          <a:xfrm>
            <a:off x="-5410" y="1"/>
            <a:ext cx="6098705" cy="6858000"/>
            <a:chOff x="-5410" y="1"/>
            <a:chExt cx="6098705" cy="6858000"/>
          </a:xfrm>
        </p:grpSpPr>
        <p:sp>
          <p:nvSpPr>
            <p:cNvPr id="890" name="Google Shape;890;p41"/>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p41"/>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92" name="Google Shape;892;p41"/>
            <p:cNvPicPr preferRelativeResize="0"/>
            <p:nvPr/>
          </p:nvPicPr>
          <p:blipFill rotWithShape="1">
            <a:blip r:embed="rId3">
              <a:alphaModFix/>
            </a:blip>
            <a:srcRect b="0" l="0" r="0" t="0"/>
            <a:stretch/>
          </p:blipFill>
          <p:spPr>
            <a:xfrm>
              <a:off x="1284069" y="169089"/>
              <a:ext cx="3347600" cy="3074916"/>
            </a:xfrm>
            <a:prstGeom prst="rect">
              <a:avLst/>
            </a:prstGeom>
            <a:noFill/>
            <a:ln>
              <a:noFill/>
            </a:ln>
          </p:spPr>
        </p:pic>
        <p:sp>
          <p:nvSpPr>
            <p:cNvPr id="893" name="Google Shape;893;p41"/>
            <p:cNvSpPr txBox="1"/>
            <p:nvPr/>
          </p:nvSpPr>
          <p:spPr>
            <a:xfrm>
              <a:off x="359558" y="3428726"/>
              <a:ext cx="5435276" cy="30604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i="1" lang="en-AU" sz="1600">
                  <a:solidFill>
                    <a:schemeClr val="dk1"/>
                  </a:solidFill>
                  <a:latin typeface="Arial"/>
                  <a:ea typeface="Arial"/>
                  <a:cs typeface="Arial"/>
                  <a:sym typeface="Arial"/>
                </a:rPr>
                <a:t>Jack’s father’s relocation application is successful and they move to Morocco. </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The divorce proceedings have concluded. Two years later, Jack’s father moves in with his boyfriend, Greg, in Argentina, taking Jack with him. They all live in Argentina for a year before Jack’s father and Greg enter into a same-sex marriage. As a wedding present and gesture of good will, Jack’s mother agrees that Greg can jointly share parental responsibility for Jack with her and Jack’s father and an order is made to that effect in Argentina.</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Jack’s father, Greg and Jack move to Morocco to live permanently</a:t>
              </a:r>
              <a:r>
                <a:rPr i="1" lang="en-AU" sz="1800">
                  <a:solidFill>
                    <a:schemeClr val="dk1"/>
                  </a:solidFill>
                  <a:latin typeface="Arial"/>
                  <a:ea typeface="Arial"/>
                  <a:cs typeface="Arial"/>
                  <a:sym typeface="Arial"/>
                </a:rPr>
                <a:t>. </a:t>
              </a:r>
              <a:endParaRPr/>
            </a:p>
          </p:txBody>
        </p:sp>
      </p:grpSp>
      <p:grpSp>
        <p:nvGrpSpPr>
          <p:cNvPr id="894" name="Google Shape;894;p41"/>
          <p:cNvGrpSpPr/>
          <p:nvPr/>
        </p:nvGrpSpPr>
        <p:grpSpPr>
          <a:xfrm>
            <a:off x="5843310" y="1"/>
            <a:ext cx="6348690" cy="6940549"/>
            <a:chOff x="5843310" y="1"/>
            <a:chExt cx="6348690" cy="6940549"/>
          </a:xfrm>
        </p:grpSpPr>
        <p:sp>
          <p:nvSpPr>
            <p:cNvPr id="895" name="Google Shape;895;p41"/>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6" name="Google Shape;896;p41"/>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p41"/>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p41"/>
            <p:cNvSpPr txBox="1"/>
            <p:nvPr/>
          </p:nvSpPr>
          <p:spPr>
            <a:xfrm>
              <a:off x="6512767" y="111053"/>
              <a:ext cx="526013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Arial"/>
                <a:buNone/>
              </a:pPr>
              <a:r>
                <a:t/>
              </a:r>
              <a:endParaRPr b="1" sz="3200">
                <a:solidFill>
                  <a:schemeClr val="lt1"/>
                </a:solidFill>
                <a:latin typeface="Arial"/>
                <a:ea typeface="Arial"/>
                <a:cs typeface="Arial"/>
                <a:sym typeface="Arial"/>
              </a:endParaRPr>
            </a:p>
          </p:txBody>
        </p:sp>
        <p:sp>
          <p:nvSpPr>
            <p:cNvPr id="899" name="Google Shape;899;p41"/>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00" name="Google Shape;900;p41"/>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901" name="Google Shape;901;p41"/>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902" name="Google Shape;902;p41"/>
            <p:cNvGrpSpPr/>
            <p:nvPr/>
          </p:nvGrpSpPr>
          <p:grpSpPr>
            <a:xfrm>
              <a:off x="5843310" y="38099"/>
              <a:ext cx="642746" cy="6902451"/>
              <a:chOff x="5843310" y="38099"/>
              <a:chExt cx="642746" cy="6902451"/>
            </a:xfrm>
          </p:grpSpPr>
          <p:sp>
            <p:nvSpPr>
              <p:cNvPr id="903" name="Google Shape;903;p41"/>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p41"/>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41"/>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41"/>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41"/>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41"/>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41"/>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41"/>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41"/>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41"/>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41"/>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p41"/>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41"/>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p41"/>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41"/>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p41"/>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41"/>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p41"/>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41"/>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2" name="Google Shape;922;p41"/>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41"/>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4" name="Google Shape;924;p41"/>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41"/>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p41"/>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41"/>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8" name="Google Shape;928;p41"/>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41"/>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41"/>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41"/>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2" name="Google Shape;932;p41"/>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41"/>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41"/>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41"/>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6" name="Google Shape;936;p41"/>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41"/>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8" name="Google Shape;938;p41"/>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41"/>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p41"/>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41" name="Google Shape;941;p41"/>
            <p:cNvSpPr txBox="1"/>
            <p:nvPr/>
          </p:nvSpPr>
          <p:spPr>
            <a:xfrm>
              <a:off x="6457578" y="1782636"/>
              <a:ext cx="5734422" cy="3946984"/>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pSp>
      <p:sp>
        <p:nvSpPr>
          <p:cNvPr id="942" name="Google Shape;942;p41"/>
          <p:cNvSpPr/>
          <p:nvPr/>
        </p:nvSpPr>
        <p:spPr>
          <a:xfrm>
            <a:off x="6449275" y="1650277"/>
            <a:ext cx="5742725" cy="3570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Argentina is not a Contracting State (it signed 1 June 2015 but not acceded). However, the provisions on applicable law applies to the law of non-Contracting States (</a:t>
            </a:r>
            <a:r>
              <a:rPr b="1" lang="en-AU" sz="1600">
                <a:solidFill>
                  <a:schemeClr val="dk1"/>
                </a:solidFill>
                <a:latin typeface="Arial"/>
                <a:ea typeface="Arial"/>
                <a:cs typeface="Arial"/>
                <a:sym typeface="Arial"/>
              </a:rPr>
              <a:t>Art 20</a:t>
            </a:r>
            <a:r>
              <a:rPr lang="en-AU"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AU" sz="1600">
                <a:solidFill>
                  <a:schemeClr val="dk1"/>
                </a:solidFill>
                <a:latin typeface="Arial"/>
                <a:ea typeface="Arial"/>
                <a:cs typeface="Arial"/>
                <a:sym typeface="Arial"/>
              </a:rPr>
              <a:t>Jack is habitually resident in Argentina. Greg’s parental responsibility attributed under the law of Argentina will subsist after a change of habitual residence to Morocco (</a:t>
            </a:r>
            <a:r>
              <a:rPr b="1" lang="en-AU" sz="1600">
                <a:solidFill>
                  <a:schemeClr val="dk1"/>
                </a:solidFill>
                <a:latin typeface="Arial"/>
                <a:ea typeface="Arial"/>
                <a:cs typeface="Arial"/>
                <a:sym typeface="Arial"/>
              </a:rPr>
              <a:t>Art 16(3)</a:t>
            </a:r>
            <a:r>
              <a:rPr lang="en-AU" sz="1600">
                <a:solidFill>
                  <a:schemeClr val="dk1"/>
                </a:solidFill>
                <a:latin typeface="Arial"/>
                <a:ea typeface="Arial"/>
                <a:cs typeface="Arial"/>
                <a:sym typeface="Arial"/>
              </a:rPr>
              <a:t>)</a:t>
            </a:r>
            <a:r>
              <a:rPr b="1" lang="en-AU" sz="1600">
                <a:solidFill>
                  <a:schemeClr val="dk1"/>
                </a:solidFill>
                <a:latin typeface="Arial"/>
                <a:ea typeface="Arial"/>
                <a:cs typeface="Arial"/>
                <a:sym typeface="Arial"/>
              </a:rPr>
              <a:t>. </a:t>
            </a:r>
            <a:r>
              <a:rPr lang="en-AU" sz="1600">
                <a:solidFill>
                  <a:schemeClr val="dk1"/>
                </a:solidFill>
                <a:latin typeface="Arial"/>
                <a:ea typeface="Arial"/>
                <a:cs typeface="Arial"/>
                <a:sym typeface="Arial"/>
              </a:rPr>
              <a:t>That is, Greg will still have parental responsibility but will not be able to exercise parental responsibility because same-sex activity is illegal in Morocco. Likewise, the Moroccan authorities would predictably refuse to apply Argentinian law as it is manifestly contrary to public policy (</a:t>
            </a:r>
            <a:r>
              <a:rPr b="1" lang="en-AU" sz="1600">
                <a:solidFill>
                  <a:schemeClr val="dk1"/>
                </a:solidFill>
                <a:latin typeface="Arial"/>
                <a:ea typeface="Arial"/>
                <a:cs typeface="Arial"/>
                <a:sym typeface="Arial"/>
              </a:rPr>
              <a:t>Art 22</a:t>
            </a:r>
            <a:r>
              <a:rPr lang="en-AU" sz="1600">
                <a:solidFill>
                  <a:schemeClr val="dk1"/>
                </a:solidFill>
                <a:latin typeface="Arial"/>
                <a:ea typeface="Arial"/>
                <a:cs typeface="Arial"/>
                <a:sym typeface="Arial"/>
              </a:rPr>
              <a:t>). In taking this step, the Moroccan authorities must take Jack’s best interests into account</a:t>
            </a:r>
            <a:r>
              <a:rPr lang="en-AU" sz="1800">
                <a:solidFill>
                  <a:schemeClr val="dk1"/>
                </a:solidFill>
                <a:latin typeface="Arial"/>
                <a:ea typeface="Arial"/>
                <a:cs typeface="Arial"/>
                <a:sym typeface="Arial"/>
              </a:rPr>
              <a:t>. </a:t>
            </a:r>
            <a:endParaRPr/>
          </a:p>
        </p:txBody>
      </p:sp>
      <p:sp>
        <p:nvSpPr>
          <p:cNvPr id="943" name="Google Shape;94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944" name="Google Shape;944;p41"/>
          <p:cNvSpPr txBox="1"/>
          <p:nvPr/>
        </p:nvSpPr>
        <p:spPr>
          <a:xfrm>
            <a:off x="6549184" y="15328"/>
            <a:ext cx="5571857"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20</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16(3)</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22</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pSp>
        <p:nvGrpSpPr>
          <p:cNvPr id="950" name="Google Shape;950;p42"/>
          <p:cNvGrpSpPr/>
          <p:nvPr/>
        </p:nvGrpSpPr>
        <p:grpSpPr>
          <a:xfrm>
            <a:off x="-5410" y="1"/>
            <a:ext cx="6098705" cy="7395827"/>
            <a:chOff x="-5410" y="1"/>
            <a:chExt cx="6098705" cy="7395827"/>
          </a:xfrm>
        </p:grpSpPr>
        <p:sp>
          <p:nvSpPr>
            <p:cNvPr id="951" name="Google Shape;951;p42"/>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p42"/>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3" name="Google Shape;953;p42"/>
            <p:cNvPicPr preferRelativeResize="0"/>
            <p:nvPr/>
          </p:nvPicPr>
          <p:blipFill rotWithShape="1">
            <a:blip r:embed="rId3">
              <a:alphaModFix/>
            </a:blip>
            <a:srcRect b="0" l="0" r="0" t="0"/>
            <a:stretch/>
          </p:blipFill>
          <p:spPr>
            <a:xfrm>
              <a:off x="1249189" y="223377"/>
              <a:ext cx="3397628" cy="2635141"/>
            </a:xfrm>
            <a:prstGeom prst="rect">
              <a:avLst/>
            </a:prstGeom>
            <a:noFill/>
            <a:ln>
              <a:noFill/>
            </a:ln>
          </p:spPr>
        </p:pic>
        <p:sp>
          <p:nvSpPr>
            <p:cNvPr id="954" name="Google Shape;954;p42"/>
            <p:cNvSpPr txBox="1"/>
            <p:nvPr/>
          </p:nvSpPr>
          <p:spPr>
            <a:xfrm>
              <a:off x="321002" y="3448844"/>
              <a:ext cx="5427853" cy="39469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rPr i="1" lang="en-AU" sz="1600">
                  <a:solidFill>
                    <a:schemeClr val="dk1"/>
                  </a:solidFill>
                  <a:latin typeface="Arial"/>
                  <a:ea typeface="Arial"/>
                  <a:cs typeface="Arial"/>
                  <a:sym typeface="Arial"/>
                </a:rPr>
                <a:t>As part of the relocation proceedings that took place in England, Jack’s mother was granted direct contact over the long Summer school vacation in Australia. </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Jack’s father refuses to hand Jack over and Jack’s mother seeks enforcement in Morocco. Before the court in Morocco, Jack’s father submits that Jack also does not want to go to Australia to see his mother and that the courts in England would never have allowed such contact if they had actually listened to Jack’s views. </a:t>
              </a:r>
              <a:endParaRPr/>
            </a:p>
            <a:p>
              <a:pPr indent="0" lvl="0" marL="0" marR="0" rtl="0" algn="l">
                <a:lnSpc>
                  <a:spcPct val="90000"/>
                </a:lnSpc>
                <a:spcBef>
                  <a:spcPts val="1000"/>
                </a:spcBef>
                <a:spcAft>
                  <a:spcPts val="0"/>
                </a:spcAft>
                <a:buClr>
                  <a:schemeClr val="dk1"/>
                </a:buClr>
                <a:buSzPts val="1600"/>
                <a:buFont typeface="Arial"/>
                <a:buNone/>
              </a:pPr>
              <a:r>
                <a:rPr i="1" lang="en-AU" sz="1600">
                  <a:solidFill>
                    <a:schemeClr val="dk1"/>
                  </a:solidFill>
                  <a:latin typeface="Arial"/>
                  <a:ea typeface="Arial"/>
                  <a:cs typeface="Arial"/>
                  <a:sym typeface="Arial"/>
                </a:rPr>
                <a:t>Jack’s mother enforces the Australia access order through the court’s in Morocco.</a:t>
              </a:r>
              <a:endParaRPr/>
            </a:p>
          </p:txBody>
        </p:sp>
      </p:grpSp>
      <p:grpSp>
        <p:nvGrpSpPr>
          <p:cNvPr id="955" name="Google Shape;955;p42"/>
          <p:cNvGrpSpPr/>
          <p:nvPr/>
        </p:nvGrpSpPr>
        <p:grpSpPr>
          <a:xfrm>
            <a:off x="5911676" y="-41275"/>
            <a:ext cx="6348690" cy="6940549"/>
            <a:chOff x="5843310" y="1"/>
            <a:chExt cx="6348690" cy="6940549"/>
          </a:xfrm>
        </p:grpSpPr>
        <p:sp>
          <p:nvSpPr>
            <p:cNvPr id="956" name="Google Shape;956;p42"/>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p42"/>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p42"/>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p42"/>
            <p:cNvSpPr txBox="1"/>
            <p:nvPr/>
          </p:nvSpPr>
          <p:spPr>
            <a:xfrm>
              <a:off x="6512767" y="111053"/>
              <a:ext cx="5260133"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lang="en-AU" sz="4000">
                  <a:solidFill>
                    <a:schemeClr val="lt1"/>
                  </a:solidFill>
                  <a:latin typeface="Arial"/>
                  <a:ea typeface="Arial"/>
                  <a:cs typeface="Arial"/>
                  <a:sym typeface="Arial"/>
                </a:rPr>
                <a:t> </a:t>
              </a:r>
              <a:endParaRPr b="1" sz="4000">
                <a:solidFill>
                  <a:schemeClr val="lt1"/>
                </a:solidFill>
                <a:latin typeface="Arial"/>
                <a:ea typeface="Arial"/>
                <a:cs typeface="Arial"/>
                <a:sym typeface="Arial"/>
              </a:endParaRPr>
            </a:p>
          </p:txBody>
        </p:sp>
        <p:sp>
          <p:nvSpPr>
            <p:cNvPr id="960" name="Google Shape;960;p42"/>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1" name="Google Shape;961;p42"/>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962" name="Google Shape;962;p42"/>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963" name="Google Shape;963;p42"/>
            <p:cNvGrpSpPr/>
            <p:nvPr/>
          </p:nvGrpSpPr>
          <p:grpSpPr>
            <a:xfrm>
              <a:off x="5843310" y="38099"/>
              <a:ext cx="642746" cy="6902451"/>
              <a:chOff x="5843310" y="38099"/>
              <a:chExt cx="642746" cy="6902451"/>
            </a:xfrm>
          </p:grpSpPr>
          <p:sp>
            <p:nvSpPr>
              <p:cNvPr id="964" name="Google Shape;964;p42"/>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5" name="Google Shape;965;p42"/>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42"/>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7" name="Google Shape;967;p42"/>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42"/>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9" name="Google Shape;969;p42"/>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42"/>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1" name="Google Shape;971;p42"/>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42"/>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3" name="Google Shape;973;p42"/>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42"/>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42"/>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42"/>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7" name="Google Shape;977;p42"/>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42"/>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9" name="Google Shape;979;p42"/>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42"/>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p42"/>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42"/>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3" name="Google Shape;983;p42"/>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42"/>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p42"/>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42"/>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7" name="Google Shape;987;p42"/>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42"/>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p42"/>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42"/>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1" name="Google Shape;991;p42"/>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42"/>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p42"/>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42"/>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p42"/>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42"/>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p42"/>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42"/>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p42"/>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42"/>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p42"/>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02" name="Google Shape;1002;p42"/>
            <p:cNvSpPr txBox="1"/>
            <p:nvPr/>
          </p:nvSpPr>
          <p:spPr>
            <a:xfrm>
              <a:off x="6529852" y="1793416"/>
              <a:ext cx="5431494" cy="3946984"/>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pSp>
      <p:sp>
        <p:nvSpPr>
          <p:cNvPr id="1003" name="Google Shape;1003;p42"/>
          <p:cNvSpPr/>
          <p:nvPr/>
        </p:nvSpPr>
        <p:spPr>
          <a:xfrm>
            <a:off x="6628104" y="1701756"/>
            <a:ext cx="5350260" cy="50629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900">
                <a:solidFill>
                  <a:schemeClr val="dk1"/>
                </a:solidFill>
                <a:latin typeface="Arial"/>
                <a:ea typeface="Arial"/>
                <a:cs typeface="Arial"/>
                <a:sym typeface="Arial"/>
              </a:rPr>
              <a:t>Assuming the father’s observation that Jack was not heard is true, recognition of the English measure may not be recognised in another Contracting State if the fact that Jack was not heard is in violation of the latter State’s fundamental principles of procedure and the case was not urgent (</a:t>
            </a:r>
            <a:r>
              <a:rPr b="1" lang="en-AU" sz="1900">
                <a:solidFill>
                  <a:schemeClr val="dk1"/>
                </a:solidFill>
                <a:latin typeface="Arial"/>
                <a:ea typeface="Arial"/>
                <a:cs typeface="Arial"/>
                <a:sym typeface="Arial"/>
              </a:rPr>
              <a:t>Art 23(2)(b)</a:t>
            </a:r>
            <a:r>
              <a:rPr lang="en-AU" sz="1900">
                <a:solidFill>
                  <a:schemeClr val="dk1"/>
                </a:solidFill>
                <a:latin typeface="Arial"/>
                <a:ea typeface="Arial"/>
                <a:cs typeface="Arial"/>
                <a:sym typeface="Arial"/>
              </a:rPr>
              <a:t>). If the measure (order) is not recognised it cannot be enforced. </a:t>
            </a:r>
            <a:endParaRPr/>
          </a:p>
          <a:p>
            <a:pPr indent="0" lvl="0" marL="0" marR="0" rtl="0" algn="l">
              <a:spcBef>
                <a:spcPts val="0"/>
              </a:spcBef>
              <a:spcAft>
                <a:spcPts val="0"/>
              </a:spcAft>
              <a:buNone/>
            </a:pPr>
            <a:r>
              <a:t/>
            </a:r>
            <a:endParaRPr sz="1900">
              <a:solidFill>
                <a:schemeClr val="dk1"/>
              </a:solidFill>
              <a:latin typeface="Arial"/>
              <a:ea typeface="Arial"/>
              <a:cs typeface="Arial"/>
              <a:sym typeface="Arial"/>
            </a:endParaRPr>
          </a:p>
          <a:p>
            <a:pPr indent="0" lvl="0" marL="0" marR="0" rtl="0" algn="l">
              <a:spcBef>
                <a:spcPts val="0"/>
              </a:spcBef>
              <a:spcAft>
                <a:spcPts val="0"/>
              </a:spcAft>
              <a:buNone/>
            </a:pPr>
            <a:r>
              <a:rPr lang="en-AU" sz="1900">
                <a:solidFill>
                  <a:schemeClr val="dk1"/>
                </a:solidFill>
                <a:latin typeface="Arial"/>
                <a:ea typeface="Arial"/>
                <a:cs typeface="Arial"/>
                <a:sym typeface="Arial"/>
              </a:rPr>
              <a:t>Assuming that the Order is recognisable, Jack’s mother can seek enforcement pursuant to </a:t>
            </a:r>
            <a:r>
              <a:rPr b="1" lang="en-AU" sz="1900">
                <a:solidFill>
                  <a:schemeClr val="dk1"/>
                </a:solidFill>
                <a:latin typeface="Arial"/>
                <a:ea typeface="Arial"/>
                <a:cs typeface="Arial"/>
                <a:sym typeface="Arial"/>
              </a:rPr>
              <a:t>Articles 26 </a:t>
            </a:r>
            <a:r>
              <a:rPr lang="en-AU" sz="1900">
                <a:solidFill>
                  <a:schemeClr val="dk1"/>
                </a:solidFill>
                <a:latin typeface="Arial"/>
                <a:ea typeface="Arial"/>
                <a:cs typeface="Arial"/>
                <a:sym typeface="Arial"/>
              </a:rPr>
              <a:t>and </a:t>
            </a:r>
            <a:r>
              <a:rPr b="1" lang="en-AU" sz="1900">
                <a:solidFill>
                  <a:schemeClr val="dk1"/>
                </a:solidFill>
                <a:latin typeface="Arial"/>
                <a:ea typeface="Arial"/>
                <a:cs typeface="Arial"/>
                <a:sym typeface="Arial"/>
              </a:rPr>
              <a:t>28</a:t>
            </a:r>
            <a:r>
              <a:rPr lang="en-AU" sz="19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900">
              <a:solidFill>
                <a:schemeClr val="dk1"/>
              </a:solidFill>
              <a:latin typeface="Arial"/>
              <a:ea typeface="Arial"/>
              <a:cs typeface="Arial"/>
              <a:sym typeface="Arial"/>
            </a:endParaRPr>
          </a:p>
          <a:p>
            <a:pPr indent="0" lvl="0" marL="0" marR="0" rtl="0" algn="l">
              <a:spcBef>
                <a:spcPts val="0"/>
              </a:spcBef>
              <a:spcAft>
                <a:spcPts val="0"/>
              </a:spcAft>
              <a:buNone/>
            </a:pPr>
            <a:r>
              <a:rPr lang="en-AU" sz="1900">
                <a:solidFill>
                  <a:schemeClr val="dk1"/>
                </a:solidFill>
                <a:latin typeface="Arial"/>
                <a:ea typeface="Arial"/>
                <a:cs typeface="Arial"/>
                <a:sym typeface="Arial"/>
              </a:rPr>
              <a:t>All Contracting States must establish a simple and rapid procedure for enforcement (</a:t>
            </a:r>
            <a:r>
              <a:rPr b="1" lang="en-AU" sz="1900">
                <a:solidFill>
                  <a:schemeClr val="dk1"/>
                </a:solidFill>
                <a:latin typeface="Arial"/>
                <a:ea typeface="Arial"/>
                <a:cs typeface="Arial"/>
                <a:sym typeface="Arial"/>
              </a:rPr>
              <a:t>Article 26(2)</a:t>
            </a:r>
            <a:r>
              <a:rPr lang="en-AU" sz="1900">
                <a:solidFill>
                  <a:schemeClr val="dk1"/>
                </a:solidFill>
                <a:latin typeface="Arial"/>
                <a:ea typeface="Arial"/>
                <a:cs typeface="Arial"/>
                <a:sym typeface="Arial"/>
              </a:rPr>
              <a:t>).</a:t>
            </a:r>
            <a:endParaRPr/>
          </a:p>
        </p:txBody>
      </p:sp>
      <p:sp>
        <p:nvSpPr>
          <p:cNvPr id="1004" name="Google Shape;100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AU"/>
              <a:t>  </a:t>
            </a:r>
            <a:fld id="{00000000-1234-1234-1234-123412341234}" type="slidenum">
              <a:rPr lang="en-AU"/>
              <a:t>‹#›</a:t>
            </a:fld>
            <a:endParaRPr/>
          </a:p>
        </p:txBody>
      </p:sp>
      <p:sp>
        <p:nvSpPr>
          <p:cNvPr id="1005" name="Google Shape;1005;p42"/>
          <p:cNvSpPr txBox="1"/>
          <p:nvPr/>
        </p:nvSpPr>
        <p:spPr>
          <a:xfrm>
            <a:off x="6549184" y="15328"/>
            <a:ext cx="5571857"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23(2)(b)</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26</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28</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26(2)</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grpSp>
        <p:nvGrpSpPr>
          <p:cNvPr id="1011" name="Google Shape;1011;p43"/>
          <p:cNvGrpSpPr/>
          <p:nvPr/>
        </p:nvGrpSpPr>
        <p:grpSpPr>
          <a:xfrm>
            <a:off x="8926" y="-15947"/>
            <a:ext cx="6098705" cy="6858000"/>
            <a:chOff x="-5410" y="1"/>
            <a:chExt cx="6098705" cy="6858000"/>
          </a:xfrm>
        </p:grpSpPr>
        <p:sp>
          <p:nvSpPr>
            <p:cNvPr id="1012" name="Google Shape;1012;p43"/>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3" name="Google Shape;1013;p43"/>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14" name="Google Shape;1014;p43"/>
            <p:cNvPicPr preferRelativeResize="0"/>
            <p:nvPr/>
          </p:nvPicPr>
          <p:blipFill rotWithShape="1">
            <a:blip r:embed="rId3">
              <a:alphaModFix/>
            </a:blip>
            <a:srcRect b="0" l="0" r="0" t="0"/>
            <a:stretch/>
          </p:blipFill>
          <p:spPr>
            <a:xfrm>
              <a:off x="1334898" y="179720"/>
              <a:ext cx="3098477" cy="3104140"/>
            </a:xfrm>
            <a:prstGeom prst="rect">
              <a:avLst/>
            </a:prstGeom>
            <a:noFill/>
            <a:ln>
              <a:noFill/>
            </a:ln>
          </p:spPr>
        </p:pic>
      </p:grpSp>
      <p:sp>
        <p:nvSpPr>
          <p:cNvPr id="1015" name="Google Shape;1015;p43"/>
          <p:cNvSpPr txBox="1"/>
          <p:nvPr/>
        </p:nvSpPr>
        <p:spPr>
          <a:xfrm>
            <a:off x="363507" y="3611261"/>
            <a:ext cx="5434203" cy="39469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i="1" lang="en-AU" sz="2000">
                <a:solidFill>
                  <a:schemeClr val="dk1"/>
                </a:solidFill>
                <a:latin typeface="Arial"/>
                <a:ea typeface="Arial"/>
                <a:cs typeface="Arial"/>
                <a:sym typeface="Arial"/>
              </a:rPr>
              <a:t>Jack is now 17. Unfortunately, Greg has joined a dangerous cult. He tried to get Jack to join. Jack’s father informs the Moroccan police but before they can do anything, Greg snatches Jack and disappears. Jack‘s father suspects Greg has taken Jack to Uruguay, a Convention Country. </a:t>
            </a:r>
            <a:endParaRPr/>
          </a:p>
          <a:p>
            <a:pPr indent="0" lvl="0" marL="0" marR="0" rtl="0" algn="l">
              <a:lnSpc>
                <a:spcPct val="90000"/>
              </a:lnSpc>
              <a:spcBef>
                <a:spcPts val="1000"/>
              </a:spcBef>
              <a:spcAft>
                <a:spcPts val="0"/>
              </a:spcAft>
              <a:buClr>
                <a:schemeClr val="dk1"/>
              </a:buClr>
              <a:buSzPts val="100"/>
              <a:buFont typeface="Arial"/>
              <a:buNone/>
            </a:pPr>
            <a:r>
              <a:t/>
            </a:r>
            <a:endParaRPr sz="100">
              <a:solidFill>
                <a:schemeClr val="dk1"/>
              </a:solidFill>
              <a:latin typeface="Calibri"/>
              <a:ea typeface="Calibri"/>
              <a:cs typeface="Calibri"/>
              <a:sym typeface="Calibri"/>
            </a:endParaRPr>
          </a:p>
          <a:p>
            <a:pPr indent="-114300" lvl="0" marL="228600" marR="0" rtl="0" algn="l">
              <a:lnSpc>
                <a:spcPct val="90000"/>
              </a:lnSpc>
              <a:spcBef>
                <a:spcPts val="100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grpSp>
        <p:nvGrpSpPr>
          <p:cNvPr id="1016" name="Google Shape;1016;p43"/>
          <p:cNvGrpSpPr/>
          <p:nvPr/>
        </p:nvGrpSpPr>
        <p:grpSpPr>
          <a:xfrm>
            <a:off x="5843310" y="1"/>
            <a:ext cx="6348690" cy="6940549"/>
            <a:chOff x="5843310" y="1"/>
            <a:chExt cx="6348690" cy="6940549"/>
          </a:xfrm>
        </p:grpSpPr>
        <p:sp>
          <p:nvSpPr>
            <p:cNvPr id="1017" name="Google Shape;1017;p43"/>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8" name="Google Shape;1018;p43"/>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9" name="Google Shape;1019;p43"/>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0" name="Google Shape;1020;p43"/>
            <p:cNvSpPr txBox="1"/>
            <p:nvPr/>
          </p:nvSpPr>
          <p:spPr>
            <a:xfrm>
              <a:off x="6512767" y="111053"/>
              <a:ext cx="5260133"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t/>
              </a:r>
              <a:endParaRPr b="1" sz="3600">
                <a:solidFill>
                  <a:schemeClr val="lt1"/>
                </a:solidFill>
                <a:latin typeface="Arial"/>
                <a:ea typeface="Arial"/>
                <a:cs typeface="Arial"/>
                <a:sym typeface="Arial"/>
              </a:endParaRPr>
            </a:p>
          </p:txBody>
        </p:sp>
        <p:sp>
          <p:nvSpPr>
            <p:cNvPr id="1021" name="Google Shape;1021;p43"/>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22" name="Google Shape;1022;p43"/>
            <p:cNvPicPr preferRelativeResize="0"/>
            <p:nvPr/>
          </p:nvPicPr>
          <p:blipFill rotWithShape="1">
            <a:blip r:embed="rId4">
              <a:alphaModFix/>
            </a:blip>
            <a:srcRect b="0" l="0" r="0" t="0"/>
            <a:stretch/>
          </p:blipFill>
          <p:spPr>
            <a:xfrm>
              <a:off x="11080750" y="6294926"/>
              <a:ext cx="1111250" cy="493045"/>
            </a:xfrm>
            <a:prstGeom prst="rect">
              <a:avLst/>
            </a:prstGeom>
            <a:noFill/>
            <a:ln>
              <a:noFill/>
            </a:ln>
          </p:spPr>
        </p:pic>
        <p:pic>
          <p:nvPicPr>
            <p:cNvPr id="1023" name="Google Shape;1023;p43"/>
            <p:cNvPicPr preferRelativeResize="0"/>
            <p:nvPr/>
          </p:nvPicPr>
          <p:blipFill rotWithShape="1">
            <a:blip r:embed="rId5">
              <a:alphaModFix/>
            </a:blip>
            <a:srcRect b="0" l="0" r="0" t="0"/>
            <a:stretch/>
          </p:blipFill>
          <p:spPr>
            <a:xfrm>
              <a:off x="10065630" y="6303920"/>
              <a:ext cx="1015120" cy="475056"/>
            </a:xfrm>
            <a:prstGeom prst="rect">
              <a:avLst/>
            </a:prstGeom>
            <a:noFill/>
            <a:ln>
              <a:noFill/>
            </a:ln>
          </p:spPr>
        </p:pic>
        <p:grpSp>
          <p:nvGrpSpPr>
            <p:cNvPr id="1024" name="Google Shape;1024;p43"/>
            <p:cNvGrpSpPr/>
            <p:nvPr/>
          </p:nvGrpSpPr>
          <p:grpSpPr>
            <a:xfrm>
              <a:off x="5843310" y="38099"/>
              <a:ext cx="642746" cy="6902451"/>
              <a:chOff x="5843310" y="38099"/>
              <a:chExt cx="642746" cy="6902451"/>
            </a:xfrm>
          </p:grpSpPr>
          <p:sp>
            <p:nvSpPr>
              <p:cNvPr id="1025" name="Google Shape;1025;p43"/>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p43"/>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43"/>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p43"/>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43"/>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p43"/>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43"/>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p43"/>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43"/>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p43"/>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43"/>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p43"/>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43"/>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p43"/>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43"/>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0" name="Google Shape;1040;p43"/>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43"/>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p43"/>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43"/>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p43"/>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43"/>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p43"/>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43"/>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p43"/>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43"/>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0" name="Google Shape;1050;p43"/>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43"/>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2" name="Google Shape;1052;p43"/>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43"/>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4" name="Google Shape;1054;p43"/>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43"/>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6" name="Google Shape;1056;p43"/>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43"/>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8" name="Google Shape;1058;p43"/>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43"/>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0" name="Google Shape;1060;p43"/>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43"/>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2" name="Google Shape;1062;p43"/>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3" name="Google Shape;1063;p43"/>
            <p:cNvSpPr txBox="1"/>
            <p:nvPr/>
          </p:nvSpPr>
          <p:spPr>
            <a:xfrm>
              <a:off x="6444878" y="1920415"/>
              <a:ext cx="5559280" cy="4202387"/>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pSp>
      <p:sp>
        <p:nvSpPr>
          <p:cNvPr id="1064" name="Google Shape;1064;p43"/>
          <p:cNvSpPr/>
          <p:nvPr/>
        </p:nvSpPr>
        <p:spPr>
          <a:xfrm>
            <a:off x="6655468" y="2109057"/>
            <a:ext cx="518998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Arial"/>
                <a:ea typeface="Arial"/>
                <a:cs typeface="Arial"/>
                <a:sym typeface="Arial"/>
              </a:rPr>
              <a:t>The Central Authority in Uruguay has a duty to assist in locating Jack as he is in need of protection and may be present there (</a:t>
            </a:r>
            <a:r>
              <a:rPr b="1" lang="en-AU" sz="2000">
                <a:solidFill>
                  <a:schemeClr val="dk1"/>
                </a:solidFill>
                <a:latin typeface="Arial"/>
                <a:ea typeface="Arial"/>
                <a:cs typeface="Arial"/>
                <a:sym typeface="Arial"/>
              </a:rPr>
              <a:t>Art 31(c)). </a:t>
            </a:r>
            <a:r>
              <a:rPr lang="en-AU" sz="2000">
                <a:solidFill>
                  <a:schemeClr val="dk1"/>
                </a:solidFill>
                <a:latin typeface="Arial"/>
                <a:ea typeface="Arial"/>
                <a:cs typeface="Arial"/>
                <a:sym typeface="Arial"/>
              </a:rPr>
              <a:t>Since no measures under the Convention have been taken in Morocco, the Moroccan Central Authority do not fall under a duty to inform the authorities in Uruguay under </a:t>
            </a:r>
            <a:r>
              <a:rPr b="1" lang="en-AU" sz="2000">
                <a:solidFill>
                  <a:schemeClr val="dk1"/>
                </a:solidFill>
                <a:latin typeface="Arial"/>
                <a:ea typeface="Arial"/>
                <a:cs typeface="Arial"/>
                <a:sym typeface="Arial"/>
              </a:rPr>
              <a:t>Art 36</a:t>
            </a:r>
            <a:r>
              <a:rPr lang="en-AU"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AU" sz="2000">
                <a:solidFill>
                  <a:schemeClr val="dk1"/>
                </a:solidFill>
                <a:latin typeface="Arial"/>
                <a:ea typeface="Arial"/>
                <a:cs typeface="Arial"/>
                <a:sym typeface="Arial"/>
              </a:rPr>
              <a:t>As Jack is 17, the 1980 Child Abduction Convention will not apply but the 1996 Convention will apply (</a:t>
            </a:r>
            <a:r>
              <a:rPr b="1" lang="en-AU" sz="2000">
                <a:solidFill>
                  <a:schemeClr val="dk1"/>
                </a:solidFill>
                <a:latin typeface="Arial"/>
                <a:ea typeface="Arial"/>
                <a:cs typeface="Arial"/>
                <a:sym typeface="Arial"/>
              </a:rPr>
              <a:t>Art 2</a:t>
            </a:r>
            <a:r>
              <a:rPr lang="en-AU" sz="2000">
                <a:solidFill>
                  <a:schemeClr val="dk1"/>
                </a:solidFill>
                <a:latin typeface="Arial"/>
                <a:ea typeface="Arial"/>
                <a:cs typeface="Arial"/>
                <a:sym typeface="Arial"/>
              </a:rPr>
              <a:t>).</a:t>
            </a:r>
            <a:endParaRPr/>
          </a:p>
        </p:txBody>
      </p:sp>
      <p:sp>
        <p:nvSpPr>
          <p:cNvPr id="1065" name="Google Shape;106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1066" name="Google Shape;1066;p43"/>
          <p:cNvSpPr txBox="1"/>
          <p:nvPr/>
        </p:nvSpPr>
        <p:spPr>
          <a:xfrm>
            <a:off x="6549184" y="15328"/>
            <a:ext cx="5571857"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31(c)</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36</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2</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44"/>
          <p:cNvSpPr/>
          <p:nvPr/>
        </p:nvSpPr>
        <p:spPr>
          <a:xfrm>
            <a:off x="6093295" y="1"/>
            <a:ext cx="60987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p44"/>
          <p:cNvSpPr/>
          <p:nvPr/>
        </p:nvSpPr>
        <p:spPr>
          <a:xfrm>
            <a:off x="-5410" y="1"/>
            <a:ext cx="6098705" cy="6858000"/>
          </a:xfrm>
          <a:prstGeom prst="rect">
            <a:avLst/>
          </a:prstGeom>
          <a:gradFill>
            <a:gsLst>
              <a:gs pos="0">
                <a:srgbClr val="004F04"/>
              </a:gs>
              <a:gs pos="50000">
                <a:srgbClr val="007306"/>
              </a:gs>
              <a:gs pos="100000">
                <a:srgbClr val="008A0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p44"/>
          <p:cNvSpPr/>
          <p:nvPr/>
        </p:nvSpPr>
        <p:spPr>
          <a:xfrm>
            <a:off x="317500" y="209550"/>
            <a:ext cx="5429250" cy="646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p44"/>
          <p:cNvSpPr txBox="1"/>
          <p:nvPr/>
        </p:nvSpPr>
        <p:spPr>
          <a:xfrm>
            <a:off x="1276614" y="2448695"/>
            <a:ext cx="297585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3200">
                <a:solidFill>
                  <a:schemeClr val="dk1"/>
                </a:solidFill>
                <a:latin typeface="Arial"/>
                <a:ea typeface="Arial"/>
                <a:cs typeface="Arial"/>
                <a:sym typeface="Arial"/>
              </a:rPr>
              <a:t>Page 1</a:t>
            </a:r>
            <a:endParaRPr/>
          </a:p>
        </p:txBody>
      </p:sp>
      <p:sp>
        <p:nvSpPr>
          <p:cNvPr id="1076" name="Google Shape;1076;p44"/>
          <p:cNvSpPr/>
          <p:nvPr/>
        </p:nvSpPr>
        <p:spPr>
          <a:xfrm>
            <a:off x="6093295" y="1483557"/>
            <a:ext cx="6098705" cy="107345"/>
          </a:xfrm>
          <a:prstGeom prst="rect">
            <a:avLst/>
          </a:prstGeom>
          <a:solidFill>
            <a:srgbClr val="0D3A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7" name="Google Shape;1077;p44"/>
          <p:cNvSpPr/>
          <p:nvPr/>
        </p:nvSpPr>
        <p:spPr>
          <a:xfrm>
            <a:off x="6093295" y="1"/>
            <a:ext cx="6098705" cy="1511300"/>
          </a:xfrm>
          <a:prstGeom prst="rect">
            <a:avLst/>
          </a:prstGeom>
          <a:solidFill>
            <a:srgbClr val="0181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8" name="Google Shape;1078;p44"/>
          <p:cNvSpPr/>
          <p:nvPr/>
        </p:nvSpPr>
        <p:spPr>
          <a:xfrm>
            <a:off x="6093295" y="1597856"/>
            <a:ext cx="6098705" cy="92945"/>
          </a:xfrm>
          <a:prstGeom prst="rect">
            <a:avLst/>
          </a:prstGeom>
          <a:solidFill>
            <a:srgbClr val="D816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79" name="Google Shape;1079;p44"/>
          <p:cNvPicPr preferRelativeResize="0"/>
          <p:nvPr/>
        </p:nvPicPr>
        <p:blipFill rotWithShape="1">
          <a:blip r:embed="rId3">
            <a:alphaModFix/>
          </a:blip>
          <a:srcRect b="0" l="0" r="0" t="0"/>
          <a:stretch/>
        </p:blipFill>
        <p:spPr>
          <a:xfrm>
            <a:off x="11080750" y="6294926"/>
            <a:ext cx="1111250" cy="493045"/>
          </a:xfrm>
          <a:prstGeom prst="rect">
            <a:avLst/>
          </a:prstGeom>
          <a:noFill/>
          <a:ln>
            <a:noFill/>
          </a:ln>
        </p:spPr>
      </p:pic>
      <p:pic>
        <p:nvPicPr>
          <p:cNvPr id="1080" name="Google Shape;1080;p44"/>
          <p:cNvPicPr preferRelativeResize="0"/>
          <p:nvPr/>
        </p:nvPicPr>
        <p:blipFill rotWithShape="1">
          <a:blip r:embed="rId4">
            <a:alphaModFix/>
          </a:blip>
          <a:srcRect b="0" l="0" r="0" t="0"/>
          <a:stretch/>
        </p:blipFill>
        <p:spPr>
          <a:xfrm>
            <a:off x="10065630" y="6303920"/>
            <a:ext cx="1015120" cy="475056"/>
          </a:xfrm>
          <a:prstGeom prst="rect">
            <a:avLst/>
          </a:prstGeom>
          <a:noFill/>
          <a:ln>
            <a:noFill/>
          </a:ln>
        </p:spPr>
      </p:pic>
      <p:grpSp>
        <p:nvGrpSpPr>
          <p:cNvPr id="1081" name="Google Shape;1081;p44"/>
          <p:cNvGrpSpPr/>
          <p:nvPr/>
        </p:nvGrpSpPr>
        <p:grpSpPr>
          <a:xfrm>
            <a:off x="5843310" y="38099"/>
            <a:ext cx="642746" cy="6902451"/>
            <a:chOff x="5843310" y="38099"/>
            <a:chExt cx="642746" cy="6902451"/>
          </a:xfrm>
        </p:grpSpPr>
        <p:sp>
          <p:nvSpPr>
            <p:cNvPr id="1082" name="Google Shape;1082;p44"/>
            <p:cNvSpPr/>
            <p:nvPr/>
          </p:nvSpPr>
          <p:spPr>
            <a:xfrm>
              <a:off x="6131024" y="123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p44"/>
            <p:cNvSpPr/>
            <p:nvPr/>
          </p:nvSpPr>
          <p:spPr>
            <a:xfrm>
              <a:off x="5843310" y="38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44"/>
            <p:cNvSpPr/>
            <p:nvPr/>
          </p:nvSpPr>
          <p:spPr>
            <a:xfrm>
              <a:off x="6143724" y="4857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5" name="Google Shape;1085;p44"/>
            <p:cNvSpPr/>
            <p:nvPr/>
          </p:nvSpPr>
          <p:spPr>
            <a:xfrm>
              <a:off x="5856010" y="4000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44"/>
            <p:cNvSpPr/>
            <p:nvPr/>
          </p:nvSpPr>
          <p:spPr>
            <a:xfrm>
              <a:off x="6137374" y="841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7" name="Google Shape;1087;p44"/>
            <p:cNvSpPr/>
            <p:nvPr/>
          </p:nvSpPr>
          <p:spPr>
            <a:xfrm>
              <a:off x="5849660" y="755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44"/>
            <p:cNvSpPr/>
            <p:nvPr/>
          </p:nvSpPr>
          <p:spPr>
            <a:xfrm>
              <a:off x="6143724" y="1203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9" name="Google Shape;1089;p44"/>
            <p:cNvSpPr/>
            <p:nvPr/>
          </p:nvSpPr>
          <p:spPr>
            <a:xfrm>
              <a:off x="5856010" y="1117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44"/>
            <p:cNvSpPr/>
            <p:nvPr/>
          </p:nvSpPr>
          <p:spPr>
            <a:xfrm>
              <a:off x="6150074" y="1603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1" name="Google Shape;1091;p44"/>
            <p:cNvSpPr/>
            <p:nvPr/>
          </p:nvSpPr>
          <p:spPr>
            <a:xfrm>
              <a:off x="5862360" y="1517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2" name="Google Shape;1092;p44"/>
            <p:cNvSpPr/>
            <p:nvPr/>
          </p:nvSpPr>
          <p:spPr>
            <a:xfrm>
              <a:off x="6162774" y="196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3" name="Google Shape;1093;p44"/>
            <p:cNvSpPr/>
            <p:nvPr/>
          </p:nvSpPr>
          <p:spPr>
            <a:xfrm>
              <a:off x="5875060" y="187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44"/>
            <p:cNvSpPr/>
            <p:nvPr/>
          </p:nvSpPr>
          <p:spPr>
            <a:xfrm>
              <a:off x="6156424" y="23208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5" name="Google Shape;1095;p44"/>
            <p:cNvSpPr/>
            <p:nvPr/>
          </p:nvSpPr>
          <p:spPr>
            <a:xfrm>
              <a:off x="5868710" y="22351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6" name="Google Shape;1096;p44"/>
            <p:cNvSpPr/>
            <p:nvPr/>
          </p:nvSpPr>
          <p:spPr>
            <a:xfrm>
              <a:off x="6162774" y="268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7" name="Google Shape;1097;p44"/>
            <p:cNvSpPr/>
            <p:nvPr/>
          </p:nvSpPr>
          <p:spPr>
            <a:xfrm>
              <a:off x="5875060" y="259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98" name="Google Shape;1098;p44"/>
            <p:cNvSpPr/>
            <p:nvPr/>
          </p:nvSpPr>
          <p:spPr>
            <a:xfrm>
              <a:off x="6162774" y="30511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9" name="Google Shape;1099;p44"/>
            <p:cNvSpPr/>
            <p:nvPr/>
          </p:nvSpPr>
          <p:spPr>
            <a:xfrm>
              <a:off x="5875060" y="29654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44"/>
            <p:cNvSpPr/>
            <p:nvPr/>
          </p:nvSpPr>
          <p:spPr>
            <a:xfrm>
              <a:off x="6175474" y="34130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1" name="Google Shape;1101;p44"/>
            <p:cNvSpPr/>
            <p:nvPr/>
          </p:nvSpPr>
          <p:spPr>
            <a:xfrm>
              <a:off x="5887760" y="33273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2" name="Google Shape;1102;p44"/>
            <p:cNvSpPr/>
            <p:nvPr/>
          </p:nvSpPr>
          <p:spPr>
            <a:xfrm>
              <a:off x="6169124" y="37686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3" name="Google Shape;1103;p44"/>
            <p:cNvSpPr/>
            <p:nvPr/>
          </p:nvSpPr>
          <p:spPr>
            <a:xfrm>
              <a:off x="5881410" y="36829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44"/>
            <p:cNvSpPr/>
            <p:nvPr/>
          </p:nvSpPr>
          <p:spPr>
            <a:xfrm>
              <a:off x="6175474" y="41306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5" name="Google Shape;1105;p44"/>
            <p:cNvSpPr/>
            <p:nvPr/>
          </p:nvSpPr>
          <p:spPr>
            <a:xfrm>
              <a:off x="5887760" y="40449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6" name="Google Shape;1106;p44"/>
            <p:cNvSpPr/>
            <p:nvPr/>
          </p:nvSpPr>
          <p:spPr>
            <a:xfrm>
              <a:off x="6181824" y="45052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7" name="Google Shape;1107;p44"/>
            <p:cNvSpPr/>
            <p:nvPr/>
          </p:nvSpPr>
          <p:spPr>
            <a:xfrm>
              <a:off x="5894110" y="44195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44"/>
            <p:cNvSpPr/>
            <p:nvPr/>
          </p:nvSpPr>
          <p:spPr>
            <a:xfrm>
              <a:off x="6194524" y="48672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p44"/>
            <p:cNvSpPr/>
            <p:nvPr/>
          </p:nvSpPr>
          <p:spPr>
            <a:xfrm>
              <a:off x="5906810" y="47815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0" name="Google Shape;1110;p44"/>
            <p:cNvSpPr/>
            <p:nvPr/>
          </p:nvSpPr>
          <p:spPr>
            <a:xfrm>
              <a:off x="6188174" y="52228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1" name="Google Shape;1111;p44"/>
            <p:cNvSpPr/>
            <p:nvPr/>
          </p:nvSpPr>
          <p:spPr>
            <a:xfrm>
              <a:off x="5900460" y="51371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44"/>
            <p:cNvSpPr/>
            <p:nvPr/>
          </p:nvSpPr>
          <p:spPr>
            <a:xfrm>
              <a:off x="6194524" y="55847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p44"/>
            <p:cNvSpPr/>
            <p:nvPr/>
          </p:nvSpPr>
          <p:spPr>
            <a:xfrm>
              <a:off x="5906810" y="54990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4" name="Google Shape;1114;p44"/>
            <p:cNvSpPr/>
            <p:nvPr/>
          </p:nvSpPr>
          <p:spPr>
            <a:xfrm>
              <a:off x="6188174" y="594035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5" name="Google Shape;1115;p44"/>
            <p:cNvSpPr/>
            <p:nvPr/>
          </p:nvSpPr>
          <p:spPr>
            <a:xfrm>
              <a:off x="5900460" y="585469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44"/>
            <p:cNvSpPr/>
            <p:nvPr/>
          </p:nvSpPr>
          <p:spPr>
            <a:xfrm>
              <a:off x="6200874" y="63023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7" name="Google Shape;1117;p44"/>
            <p:cNvSpPr/>
            <p:nvPr/>
          </p:nvSpPr>
          <p:spPr>
            <a:xfrm>
              <a:off x="5913160" y="6216649"/>
              <a:ext cx="449539" cy="368301"/>
            </a:xfrm>
            <a:prstGeom prst="arc">
              <a:avLst>
                <a:gd fmla="val 447435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44"/>
            <p:cNvSpPr/>
            <p:nvPr/>
          </p:nvSpPr>
          <p:spPr>
            <a:xfrm>
              <a:off x="6194524" y="6657903"/>
              <a:ext cx="285182" cy="1556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p44"/>
            <p:cNvSpPr/>
            <p:nvPr/>
          </p:nvSpPr>
          <p:spPr>
            <a:xfrm>
              <a:off x="5906810" y="6572249"/>
              <a:ext cx="449539" cy="368301"/>
            </a:xfrm>
            <a:prstGeom prst="arc">
              <a:avLst>
                <a:gd fmla="val 9354799" name="adj1"/>
                <a:gd fmla="val 883742" name="adj2"/>
              </a:avLst>
            </a:prstGeom>
            <a:noFill/>
            <a:ln cap="flat" cmpd="sng" w="635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0" name="Google Shape;1120;p44"/>
          <p:cNvSpPr txBox="1"/>
          <p:nvPr/>
        </p:nvSpPr>
        <p:spPr>
          <a:xfrm>
            <a:off x="431844" y="3437800"/>
            <a:ext cx="515389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2000">
              <a:solidFill>
                <a:schemeClr val="dk1"/>
              </a:solidFill>
              <a:latin typeface="Arial"/>
              <a:ea typeface="Arial"/>
              <a:cs typeface="Arial"/>
              <a:sym typeface="Arial"/>
            </a:endParaRPr>
          </a:p>
          <a:p>
            <a:pPr indent="0" lvl="0" marL="0" marR="0" rtl="0" algn="l">
              <a:spcBef>
                <a:spcPts val="0"/>
              </a:spcBef>
              <a:spcAft>
                <a:spcPts val="0"/>
              </a:spcAft>
              <a:buNone/>
            </a:pPr>
            <a:r>
              <a:rPr i="1" lang="en-AU" sz="1600">
                <a:solidFill>
                  <a:schemeClr val="dk1"/>
                </a:solidFill>
                <a:latin typeface="Arial"/>
                <a:ea typeface="Arial"/>
                <a:cs typeface="Arial"/>
                <a:sym typeface="Arial"/>
              </a:rPr>
              <a:t>The father agrees with the mother that Jack should leave Uruguay and go to Australia. Jack’s father arranges for this to happen and says that he will follow Jack as soon as he decides if he will reconcile with Greg. Jack returns to live with his mother in Australia. </a:t>
            </a:r>
            <a:endParaRPr/>
          </a:p>
          <a:p>
            <a:pPr indent="0" lvl="0" marL="0" marR="0" rtl="0" algn="l">
              <a:spcBef>
                <a:spcPts val="0"/>
              </a:spcBef>
              <a:spcAft>
                <a:spcPts val="0"/>
              </a:spcAft>
              <a:buNone/>
            </a:pPr>
            <a:r>
              <a:t/>
            </a:r>
            <a:endParaRPr i="1" sz="1600">
              <a:solidFill>
                <a:schemeClr val="dk1"/>
              </a:solidFill>
              <a:latin typeface="Arial"/>
              <a:ea typeface="Arial"/>
              <a:cs typeface="Arial"/>
              <a:sym typeface="Arial"/>
            </a:endParaRPr>
          </a:p>
          <a:p>
            <a:pPr indent="0" lvl="0" marL="0" marR="0" rtl="0" algn="l">
              <a:spcBef>
                <a:spcPts val="0"/>
              </a:spcBef>
              <a:spcAft>
                <a:spcPts val="0"/>
              </a:spcAft>
              <a:buNone/>
            </a:pPr>
            <a:r>
              <a:rPr i="1" lang="en-AU" sz="1600">
                <a:solidFill>
                  <a:schemeClr val="dk1"/>
                </a:solidFill>
                <a:latin typeface="Arial"/>
                <a:ea typeface="Arial"/>
                <a:cs typeface="Arial"/>
                <a:sym typeface="Arial"/>
              </a:rPr>
              <a:t>Greg and Jack’s father arrive in Australia eventually. In Australia and Uruguay it will be recognised that parental responsibility operates in the father, mother and Greg notwithstanding that it has not been able to operate in Morocco. </a:t>
            </a:r>
            <a:endParaRPr/>
          </a:p>
        </p:txBody>
      </p:sp>
      <p:sp>
        <p:nvSpPr>
          <p:cNvPr id="1121" name="Google Shape;112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pic>
        <p:nvPicPr>
          <p:cNvPr id="1122" name="Google Shape;1122;p44"/>
          <p:cNvPicPr preferRelativeResize="0"/>
          <p:nvPr/>
        </p:nvPicPr>
        <p:blipFill rotWithShape="1">
          <a:blip r:embed="rId5">
            <a:alphaModFix/>
          </a:blip>
          <a:srcRect b="0" l="0" r="0" t="0"/>
          <a:stretch/>
        </p:blipFill>
        <p:spPr>
          <a:xfrm>
            <a:off x="300431" y="209550"/>
            <a:ext cx="5433761" cy="3460750"/>
          </a:xfrm>
          <a:prstGeom prst="rect">
            <a:avLst/>
          </a:prstGeom>
          <a:noFill/>
          <a:ln>
            <a:noFill/>
          </a:ln>
        </p:spPr>
      </p:pic>
      <p:sp>
        <p:nvSpPr>
          <p:cNvPr id="1123" name="Google Shape;1123;p44"/>
          <p:cNvSpPr txBox="1"/>
          <p:nvPr/>
        </p:nvSpPr>
        <p:spPr>
          <a:xfrm>
            <a:off x="6574584" y="1636518"/>
            <a:ext cx="5340494" cy="50475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600">
                <a:solidFill>
                  <a:schemeClr val="dk1"/>
                </a:solidFill>
                <a:latin typeface="Arial"/>
                <a:ea typeface="Arial"/>
                <a:cs typeface="Arial"/>
                <a:sym typeface="Arial"/>
              </a:rPr>
              <a:t>Parental responsibility which exists under the law of the state of the child’s habitual residence subsists after a change of that habitual residence to another state (</a:t>
            </a:r>
            <a:r>
              <a:rPr b="1" lang="en-AU" sz="1600">
                <a:solidFill>
                  <a:schemeClr val="dk1"/>
                </a:solidFill>
                <a:latin typeface="Arial"/>
                <a:ea typeface="Arial"/>
                <a:cs typeface="Arial"/>
                <a:sym typeface="Arial"/>
              </a:rPr>
              <a:t>Article 16(3)</a:t>
            </a:r>
            <a:r>
              <a:rPr lang="en-AU"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AU" sz="1600">
                <a:solidFill>
                  <a:schemeClr val="dk1"/>
                </a:solidFill>
                <a:latin typeface="Arial"/>
                <a:ea typeface="Arial"/>
                <a:cs typeface="Arial"/>
                <a:sym typeface="Arial"/>
              </a:rPr>
              <a:t>The exercise of parental responsibility is governed by the law of the state of the child’s habitual residence. If the child’s habitual residence changes, it is governed by the law of the state of the new habitual residence (</a:t>
            </a:r>
            <a:r>
              <a:rPr b="1" lang="en-AU" sz="1600">
                <a:solidFill>
                  <a:schemeClr val="dk1"/>
                </a:solidFill>
                <a:latin typeface="Arial"/>
                <a:ea typeface="Arial"/>
                <a:cs typeface="Arial"/>
                <a:sym typeface="Arial"/>
              </a:rPr>
              <a:t>Article 17</a:t>
            </a:r>
            <a:r>
              <a:rPr lang="en-AU"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AU" sz="1600">
                <a:solidFill>
                  <a:schemeClr val="dk1"/>
                </a:solidFill>
                <a:latin typeface="Arial"/>
                <a:ea typeface="Arial"/>
                <a:cs typeface="Arial"/>
                <a:sym typeface="Arial"/>
              </a:rPr>
              <a:t>Accordingly, when Jack went from Argentina to Morocco Greg’s parental responsibility continued but could not be exercised because Morocco does not countenance same-sex relationships.</a:t>
            </a:r>
            <a:endParaRPr/>
          </a:p>
          <a:p>
            <a:pPr indent="0" lvl="0" marL="0" marR="0" rtl="0" algn="l">
              <a:spcBef>
                <a:spcPts val="0"/>
              </a:spcBef>
              <a:spcAft>
                <a:spcPts val="0"/>
              </a:spcAft>
              <a:buNone/>
            </a:pPr>
            <a:r>
              <a:rPr lang="en-AU" sz="18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AU" sz="1600">
                <a:solidFill>
                  <a:schemeClr val="dk1"/>
                </a:solidFill>
                <a:latin typeface="Arial"/>
                <a:ea typeface="Arial"/>
                <a:cs typeface="Arial"/>
                <a:sym typeface="Arial"/>
              </a:rPr>
              <a:t>Jack is now 18 years old, sick of family dramas and wants to stop living with any of his parents. The 1996 Convention has no application to Jack because he has attained the age of 18 years.  </a:t>
            </a:r>
            <a:endParaRPr/>
          </a:p>
        </p:txBody>
      </p:sp>
      <p:sp>
        <p:nvSpPr>
          <p:cNvPr id="1124" name="Google Shape;1124;p44"/>
          <p:cNvSpPr txBox="1"/>
          <p:nvPr/>
        </p:nvSpPr>
        <p:spPr>
          <a:xfrm>
            <a:off x="6549184" y="15328"/>
            <a:ext cx="5571857"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800">
                <a:solidFill>
                  <a:schemeClr val="lt1"/>
                </a:solidFill>
                <a:latin typeface="Calibri"/>
                <a:ea typeface="Calibri"/>
                <a:cs typeface="Calibri"/>
                <a:sym typeface="Calibri"/>
              </a:rPr>
              <a:t>1996 Convention</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16(3)</a:t>
            </a:r>
            <a:endParaRPr/>
          </a:p>
          <a:p>
            <a:pPr indent="-285750" lvl="0" marL="285750" marR="0" rtl="0" algn="l">
              <a:spcBef>
                <a:spcPts val="0"/>
              </a:spcBef>
              <a:spcAft>
                <a:spcPts val="0"/>
              </a:spcAft>
              <a:buClr>
                <a:schemeClr val="lt1"/>
              </a:buClr>
              <a:buSzPts val="1500"/>
              <a:buFont typeface="Arial"/>
              <a:buChar char="•"/>
            </a:pPr>
            <a:r>
              <a:rPr b="1" lang="en-AU" sz="1500">
                <a:solidFill>
                  <a:schemeClr val="lt1"/>
                </a:solidFill>
                <a:latin typeface="Calibri"/>
                <a:ea typeface="Calibri"/>
                <a:cs typeface="Calibri"/>
                <a:sym typeface="Calibri"/>
              </a:rPr>
              <a:t>Article 17</a:t>
            </a:r>
            <a:endParaRPr/>
          </a:p>
          <a:p>
            <a:pPr indent="-279400" lvl="0" marL="4572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4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br>
              <a:rPr i="1" lang="en-AU"/>
            </a:br>
            <a:r>
              <a:rPr i="1" lang="en-AU"/>
              <a:t>Further explanation attached. </a:t>
            </a:r>
            <a:br>
              <a:rPr i="1" lang="en-AU"/>
            </a:br>
            <a:r>
              <a:rPr i="1" lang="en-AU"/>
              <a:t>Thank you for listening. </a:t>
            </a:r>
            <a:br>
              <a:rPr i="1" lang="en-AU"/>
            </a:br>
            <a:endParaRPr i="1"/>
          </a:p>
        </p:txBody>
      </p:sp>
      <p:pic>
        <p:nvPicPr>
          <p:cNvPr id="1131" name="Google Shape;1131;p45"/>
          <p:cNvPicPr preferRelativeResize="0"/>
          <p:nvPr/>
        </p:nvPicPr>
        <p:blipFill rotWithShape="1">
          <a:blip r:embed="rId3">
            <a:alphaModFix/>
          </a:blip>
          <a:srcRect b="0" l="0" r="0" t="0"/>
          <a:stretch/>
        </p:blipFill>
        <p:spPr>
          <a:xfrm>
            <a:off x="1970668" y="1687667"/>
            <a:ext cx="8123664" cy="456956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4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General Jurisdiction </a:t>
            </a:r>
            <a:br>
              <a:rPr lang="en-AU"/>
            </a:br>
            <a:r>
              <a:rPr lang="en-AU"/>
              <a:t>(Arts 5-10)</a:t>
            </a:r>
            <a:endParaRPr/>
          </a:p>
        </p:txBody>
      </p:sp>
      <p:grpSp>
        <p:nvGrpSpPr>
          <p:cNvPr id="1137" name="Google Shape;1137;p46"/>
          <p:cNvGrpSpPr/>
          <p:nvPr/>
        </p:nvGrpSpPr>
        <p:grpSpPr>
          <a:xfrm>
            <a:off x="720846" y="2108361"/>
            <a:ext cx="10623308" cy="2731579"/>
            <a:chOff x="1208" y="1925481"/>
            <a:chExt cx="10623308" cy="2731579"/>
          </a:xfrm>
        </p:grpSpPr>
        <p:grpSp>
          <p:nvGrpSpPr>
            <p:cNvPr id="1138" name="Google Shape;1138;p46"/>
            <p:cNvGrpSpPr/>
            <p:nvPr/>
          </p:nvGrpSpPr>
          <p:grpSpPr>
            <a:xfrm>
              <a:off x="937930" y="1925481"/>
              <a:ext cx="8751215" cy="1450767"/>
              <a:chOff x="948629" y="1921397"/>
              <a:chExt cx="8751215" cy="1450767"/>
            </a:xfrm>
          </p:grpSpPr>
          <p:grpSp>
            <p:nvGrpSpPr>
              <p:cNvPr id="1139" name="Google Shape;1139;p46"/>
              <p:cNvGrpSpPr/>
              <p:nvPr/>
            </p:nvGrpSpPr>
            <p:grpSpPr>
              <a:xfrm>
                <a:off x="2563792" y="1921397"/>
                <a:ext cx="5590573" cy="810228"/>
                <a:chOff x="2563792" y="1921397"/>
                <a:chExt cx="5590573" cy="810228"/>
              </a:xfrm>
            </p:grpSpPr>
            <p:sp>
              <p:nvSpPr>
                <p:cNvPr id="1140" name="Google Shape;1140;p46"/>
                <p:cNvSpPr/>
                <p:nvPr/>
              </p:nvSpPr>
              <p:spPr>
                <a:xfrm>
                  <a:off x="2563792" y="1921397"/>
                  <a:ext cx="5590573" cy="810228"/>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41" name="Google Shape;1141;p46"/>
                <p:cNvGrpSpPr/>
                <p:nvPr/>
              </p:nvGrpSpPr>
              <p:grpSpPr>
                <a:xfrm>
                  <a:off x="2775068" y="2111424"/>
                  <a:ext cx="5199890" cy="405572"/>
                  <a:chOff x="2775068" y="1955175"/>
                  <a:chExt cx="5199890" cy="405572"/>
                </a:xfrm>
              </p:grpSpPr>
              <p:sp>
                <p:nvSpPr>
                  <p:cNvPr id="1142" name="Google Shape;1142;p46"/>
                  <p:cNvSpPr txBox="1"/>
                  <p:nvPr/>
                </p:nvSpPr>
                <p:spPr>
                  <a:xfrm>
                    <a:off x="2775068" y="1955175"/>
                    <a:ext cx="519989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GENERAL JURISDICTION</a:t>
                    </a:r>
                    <a:endParaRPr/>
                  </a:p>
                </p:txBody>
              </p:sp>
              <p:cxnSp>
                <p:nvCxnSpPr>
                  <p:cNvPr id="1143" name="Google Shape;1143;p46"/>
                  <p:cNvCxnSpPr/>
                  <p:nvPr/>
                </p:nvCxnSpPr>
                <p:spPr>
                  <a:xfrm flipH="1" rot="10800000">
                    <a:off x="2775068" y="2346138"/>
                    <a:ext cx="5199889" cy="14609"/>
                  </a:xfrm>
                  <a:prstGeom prst="straightConnector1">
                    <a:avLst/>
                  </a:prstGeom>
                  <a:noFill/>
                  <a:ln cap="rnd" cmpd="sng" w="25400">
                    <a:solidFill>
                      <a:srgbClr val="00264D"/>
                    </a:solidFill>
                    <a:prstDash val="dot"/>
                    <a:round/>
                    <a:headEnd len="sm" w="sm" type="none"/>
                    <a:tailEnd len="sm" w="sm" type="none"/>
                  </a:ln>
                </p:spPr>
              </p:cxnSp>
            </p:grpSp>
          </p:grpSp>
          <p:grpSp>
            <p:nvGrpSpPr>
              <p:cNvPr id="1144" name="Google Shape;1144;p46"/>
              <p:cNvGrpSpPr/>
              <p:nvPr/>
            </p:nvGrpSpPr>
            <p:grpSpPr>
              <a:xfrm>
                <a:off x="948629" y="2733736"/>
                <a:ext cx="8751215" cy="638428"/>
                <a:chOff x="948629" y="2733736"/>
                <a:chExt cx="8751215" cy="638428"/>
              </a:xfrm>
            </p:grpSpPr>
            <p:cxnSp>
              <p:nvCxnSpPr>
                <p:cNvPr id="1145" name="Google Shape;1145;p46"/>
                <p:cNvCxnSpPr/>
                <p:nvPr/>
              </p:nvCxnSpPr>
              <p:spPr>
                <a:xfrm flipH="1" rot="10800000">
                  <a:off x="5358741" y="2733736"/>
                  <a:ext cx="337" cy="359917"/>
                </a:xfrm>
                <a:prstGeom prst="straightConnector1">
                  <a:avLst/>
                </a:prstGeom>
                <a:noFill/>
                <a:ln cap="flat" cmpd="sng" w="25400">
                  <a:solidFill>
                    <a:srgbClr val="00264D"/>
                  </a:solidFill>
                  <a:prstDash val="solid"/>
                  <a:round/>
                  <a:headEnd len="sm" w="sm" type="none"/>
                  <a:tailEnd len="med" w="med" type="oval"/>
                </a:ln>
              </p:spPr>
            </p:cxnSp>
            <p:cxnSp>
              <p:nvCxnSpPr>
                <p:cNvPr id="1146" name="Google Shape;1146;p46"/>
                <p:cNvCxnSpPr/>
                <p:nvPr/>
              </p:nvCxnSpPr>
              <p:spPr>
                <a:xfrm>
                  <a:off x="948629" y="3093653"/>
                  <a:ext cx="8751215" cy="16006"/>
                </a:xfrm>
                <a:prstGeom prst="straightConnector1">
                  <a:avLst/>
                </a:prstGeom>
                <a:noFill/>
                <a:ln cap="flat" cmpd="sng" w="25400">
                  <a:solidFill>
                    <a:srgbClr val="002060"/>
                  </a:solidFill>
                  <a:prstDash val="solid"/>
                  <a:miter lim="800000"/>
                  <a:headEnd len="sm" w="sm" type="none"/>
                  <a:tailEnd len="sm" w="sm" type="none"/>
                </a:ln>
              </p:spPr>
            </p:cxnSp>
            <p:cxnSp>
              <p:nvCxnSpPr>
                <p:cNvPr id="1147" name="Google Shape;1147;p46"/>
                <p:cNvCxnSpPr/>
                <p:nvPr/>
              </p:nvCxnSpPr>
              <p:spPr>
                <a:xfrm flipH="1">
                  <a:off x="948629" y="3086955"/>
                  <a:ext cx="6615" cy="283885"/>
                </a:xfrm>
                <a:prstGeom prst="straightConnector1">
                  <a:avLst/>
                </a:prstGeom>
                <a:noFill/>
                <a:ln cap="flat" cmpd="sng" w="25400">
                  <a:solidFill>
                    <a:srgbClr val="00264D"/>
                  </a:solidFill>
                  <a:prstDash val="solid"/>
                  <a:round/>
                  <a:headEnd len="sm" w="sm" type="none"/>
                  <a:tailEnd len="med" w="med" type="oval"/>
                </a:ln>
              </p:spPr>
            </p:cxnSp>
            <p:cxnSp>
              <p:nvCxnSpPr>
                <p:cNvPr id="1148" name="Google Shape;1148;p46"/>
                <p:cNvCxnSpPr/>
                <p:nvPr/>
              </p:nvCxnSpPr>
              <p:spPr>
                <a:xfrm flipH="1">
                  <a:off x="3238807" y="3099145"/>
                  <a:ext cx="2" cy="273019"/>
                </a:xfrm>
                <a:prstGeom prst="straightConnector1">
                  <a:avLst/>
                </a:prstGeom>
                <a:noFill/>
                <a:ln cap="flat" cmpd="sng" w="25400">
                  <a:solidFill>
                    <a:srgbClr val="00264D"/>
                  </a:solidFill>
                  <a:prstDash val="solid"/>
                  <a:round/>
                  <a:headEnd len="sm" w="sm" type="none"/>
                  <a:tailEnd len="med" w="med" type="oval"/>
                </a:ln>
              </p:spPr>
            </p:cxnSp>
            <p:cxnSp>
              <p:nvCxnSpPr>
                <p:cNvPr id="1149" name="Google Shape;1149;p46"/>
                <p:cNvCxnSpPr/>
                <p:nvPr/>
              </p:nvCxnSpPr>
              <p:spPr>
                <a:xfrm flipH="1">
                  <a:off x="5358741" y="3109659"/>
                  <a:ext cx="1" cy="253742"/>
                </a:xfrm>
                <a:prstGeom prst="straightConnector1">
                  <a:avLst/>
                </a:prstGeom>
                <a:noFill/>
                <a:ln cap="flat" cmpd="sng" w="25400">
                  <a:solidFill>
                    <a:srgbClr val="00264D"/>
                  </a:solidFill>
                  <a:prstDash val="solid"/>
                  <a:round/>
                  <a:headEnd len="sm" w="sm" type="none"/>
                  <a:tailEnd len="med" w="med" type="oval"/>
                </a:ln>
              </p:spPr>
            </p:cxnSp>
            <p:cxnSp>
              <p:nvCxnSpPr>
                <p:cNvPr id="1150" name="Google Shape;1150;p46"/>
                <p:cNvCxnSpPr/>
                <p:nvPr/>
              </p:nvCxnSpPr>
              <p:spPr>
                <a:xfrm flipH="1">
                  <a:off x="7527162" y="3109658"/>
                  <a:ext cx="4261" cy="253743"/>
                </a:xfrm>
                <a:prstGeom prst="straightConnector1">
                  <a:avLst/>
                </a:prstGeom>
                <a:noFill/>
                <a:ln cap="flat" cmpd="sng" w="25400">
                  <a:solidFill>
                    <a:srgbClr val="00264D"/>
                  </a:solidFill>
                  <a:prstDash val="solid"/>
                  <a:round/>
                  <a:headEnd len="sm" w="sm" type="none"/>
                  <a:tailEnd len="med" w="med" type="oval"/>
                </a:ln>
              </p:spPr>
            </p:cxnSp>
            <p:cxnSp>
              <p:nvCxnSpPr>
                <p:cNvPr id="1151" name="Google Shape;1151;p46"/>
                <p:cNvCxnSpPr/>
                <p:nvPr/>
              </p:nvCxnSpPr>
              <p:spPr>
                <a:xfrm>
                  <a:off x="9691878" y="3101656"/>
                  <a:ext cx="0" cy="261745"/>
                </a:xfrm>
                <a:prstGeom prst="straightConnector1">
                  <a:avLst/>
                </a:prstGeom>
                <a:noFill/>
                <a:ln cap="flat" cmpd="sng" w="25400">
                  <a:solidFill>
                    <a:srgbClr val="00264D"/>
                  </a:solidFill>
                  <a:prstDash val="solid"/>
                  <a:round/>
                  <a:headEnd len="sm" w="sm" type="none"/>
                  <a:tailEnd len="med" w="med" type="oval"/>
                </a:ln>
              </p:spPr>
            </p:cxnSp>
          </p:grpSp>
        </p:grpSp>
        <p:grpSp>
          <p:nvGrpSpPr>
            <p:cNvPr id="1152" name="Google Shape;1152;p46"/>
            <p:cNvGrpSpPr/>
            <p:nvPr/>
          </p:nvGrpSpPr>
          <p:grpSpPr>
            <a:xfrm>
              <a:off x="1208" y="3452684"/>
              <a:ext cx="1972275" cy="1204376"/>
              <a:chOff x="4393801" y="4339790"/>
              <a:chExt cx="1972275" cy="1048226"/>
            </a:xfrm>
          </p:grpSpPr>
          <p:sp>
            <p:nvSpPr>
              <p:cNvPr id="1153" name="Google Shape;1153;p46"/>
              <p:cNvSpPr/>
              <p:nvPr/>
            </p:nvSpPr>
            <p:spPr>
              <a:xfrm>
                <a:off x="4479403" y="4339790"/>
                <a:ext cx="1886673" cy="1048226"/>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4" name="Google Shape;1154;p46"/>
              <p:cNvSpPr txBox="1"/>
              <p:nvPr/>
            </p:nvSpPr>
            <p:spPr>
              <a:xfrm>
                <a:off x="4393801" y="4405248"/>
                <a:ext cx="1886674" cy="6696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Article 5</a:t>
                </a:r>
                <a:endParaRPr/>
              </a:p>
              <a:p>
                <a:pPr indent="0" lvl="0" marL="0" marR="0" rtl="0" algn="ctr">
                  <a:lnSpc>
                    <a:spcPct val="100000"/>
                  </a:lnSpc>
                  <a:spcBef>
                    <a:spcPts val="0"/>
                  </a:spcBef>
                  <a:spcAft>
                    <a:spcPts val="0"/>
                  </a:spcAft>
                  <a:buClr>
                    <a:schemeClr val="dk1"/>
                  </a:buClr>
                  <a:buSzPts val="600"/>
                  <a:buFont typeface="Calibri"/>
                  <a:buNone/>
                </a:pPr>
                <a:r>
                  <a:t/>
                </a:r>
                <a:endParaRPr sz="600">
                  <a:solidFill>
                    <a:srgbClr val="00264D"/>
                  </a:solidFill>
                  <a:latin typeface="Arial"/>
                  <a:ea typeface="Arial"/>
                  <a:cs typeface="Arial"/>
                  <a:sym typeface="Arial"/>
                </a:endParaRPr>
              </a:p>
              <a:p>
                <a:pPr indent="0" lvl="0" marL="0" marR="0" rtl="0" algn="ctr">
                  <a:lnSpc>
                    <a:spcPct val="100000"/>
                  </a:lnSpc>
                  <a:spcBef>
                    <a:spcPts val="0"/>
                  </a:spcBef>
                  <a:spcAft>
                    <a:spcPts val="0"/>
                  </a:spcAft>
                  <a:buClr>
                    <a:srgbClr val="00264D"/>
                  </a:buClr>
                  <a:buSzPts val="1800"/>
                  <a:buFont typeface="Arial"/>
                  <a:buNone/>
                </a:pPr>
                <a:r>
                  <a:rPr b="0" i="0" lang="en-AU" sz="1800" u="none" cap="none" strike="noStrike">
                    <a:solidFill>
                      <a:srgbClr val="00264D"/>
                    </a:solidFill>
                    <a:latin typeface="Arial"/>
                    <a:ea typeface="Arial"/>
                    <a:cs typeface="Arial"/>
                    <a:sym typeface="Arial"/>
                  </a:rPr>
                  <a:t>General Rule</a:t>
                </a:r>
                <a:endParaRPr/>
              </a:p>
            </p:txBody>
          </p:sp>
        </p:grpSp>
        <p:sp>
          <p:nvSpPr>
            <p:cNvPr id="1155" name="Google Shape;1155;p46"/>
            <p:cNvSpPr/>
            <p:nvPr/>
          </p:nvSpPr>
          <p:spPr>
            <a:xfrm>
              <a:off x="2284772" y="3469575"/>
              <a:ext cx="1886673" cy="1187483"/>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56" name="Google Shape;1156;p46"/>
            <p:cNvGrpSpPr/>
            <p:nvPr/>
          </p:nvGrpSpPr>
          <p:grpSpPr>
            <a:xfrm>
              <a:off x="4380901" y="3462134"/>
              <a:ext cx="1916915" cy="1194924"/>
              <a:chOff x="4449161" y="4339790"/>
              <a:chExt cx="1916915" cy="1048226"/>
            </a:xfrm>
          </p:grpSpPr>
          <p:sp>
            <p:nvSpPr>
              <p:cNvPr id="1157" name="Google Shape;1157;p46"/>
              <p:cNvSpPr/>
              <p:nvPr/>
            </p:nvSpPr>
            <p:spPr>
              <a:xfrm>
                <a:off x="4479403" y="4339790"/>
                <a:ext cx="1886673" cy="1048226"/>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8" name="Google Shape;1158;p46"/>
              <p:cNvSpPr txBox="1"/>
              <p:nvPr/>
            </p:nvSpPr>
            <p:spPr>
              <a:xfrm>
                <a:off x="4449161" y="4397476"/>
                <a:ext cx="1886674" cy="6749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Article 7</a:t>
                </a:r>
                <a:endParaRPr/>
              </a:p>
              <a:p>
                <a:pPr indent="0" lvl="0" marL="0" marR="0" rtl="0" algn="ctr">
                  <a:lnSpc>
                    <a:spcPct val="100000"/>
                  </a:lnSpc>
                  <a:spcBef>
                    <a:spcPts val="0"/>
                  </a:spcBef>
                  <a:spcAft>
                    <a:spcPts val="0"/>
                  </a:spcAft>
                  <a:buClr>
                    <a:schemeClr val="dk1"/>
                  </a:buClr>
                  <a:buSzPts val="600"/>
                  <a:buFont typeface="Calibri"/>
                  <a:buNone/>
                </a:pPr>
                <a:r>
                  <a:t/>
                </a:r>
                <a:endParaRPr sz="600">
                  <a:solidFill>
                    <a:srgbClr val="00264D"/>
                  </a:solidFill>
                  <a:latin typeface="Arial"/>
                  <a:ea typeface="Arial"/>
                  <a:cs typeface="Arial"/>
                  <a:sym typeface="Arial"/>
                </a:endParaRPr>
              </a:p>
              <a:p>
                <a:pPr indent="0" lvl="0" marL="0" marR="0" rtl="0" algn="ctr">
                  <a:lnSpc>
                    <a:spcPct val="100000"/>
                  </a:lnSpc>
                  <a:spcBef>
                    <a:spcPts val="0"/>
                  </a:spcBef>
                  <a:spcAft>
                    <a:spcPts val="0"/>
                  </a:spcAft>
                  <a:buClr>
                    <a:srgbClr val="00264D"/>
                  </a:buClr>
                  <a:buSzPts val="1800"/>
                  <a:buFont typeface="Arial"/>
                  <a:buNone/>
                </a:pPr>
                <a:r>
                  <a:rPr b="0" i="0" lang="en-AU" sz="1800" u="none" cap="none" strike="noStrike">
                    <a:solidFill>
                      <a:srgbClr val="00264D"/>
                    </a:solidFill>
                    <a:latin typeface="Arial"/>
                    <a:ea typeface="Arial"/>
                    <a:cs typeface="Arial"/>
                    <a:sym typeface="Arial"/>
                  </a:rPr>
                  <a:t>Child Abduction</a:t>
                </a:r>
                <a:endParaRPr/>
              </a:p>
            </p:txBody>
          </p:sp>
        </p:grpSp>
        <p:grpSp>
          <p:nvGrpSpPr>
            <p:cNvPr id="1159" name="Google Shape;1159;p46"/>
            <p:cNvGrpSpPr/>
            <p:nvPr/>
          </p:nvGrpSpPr>
          <p:grpSpPr>
            <a:xfrm>
              <a:off x="6553582" y="3450212"/>
              <a:ext cx="1916916" cy="1206847"/>
              <a:chOff x="4449160" y="4339791"/>
              <a:chExt cx="1916916" cy="1206847"/>
            </a:xfrm>
          </p:grpSpPr>
          <p:sp>
            <p:nvSpPr>
              <p:cNvPr id="1160" name="Google Shape;1160;p46"/>
              <p:cNvSpPr/>
              <p:nvPr/>
            </p:nvSpPr>
            <p:spPr>
              <a:xfrm>
                <a:off x="4479403" y="4339791"/>
                <a:ext cx="1886673" cy="1206847"/>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1" name="Google Shape;1161;p46"/>
              <p:cNvSpPr txBox="1"/>
              <p:nvPr/>
            </p:nvSpPr>
            <p:spPr>
              <a:xfrm>
                <a:off x="4449160" y="4417472"/>
                <a:ext cx="1886674" cy="10464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Article 8-9</a:t>
                </a:r>
                <a:endParaRPr/>
              </a:p>
              <a:p>
                <a:pPr indent="0" lvl="0" marL="0" marR="0" rtl="0" algn="ctr">
                  <a:lnSpc>
                    <a:spcPct val="100000"/>
                  </a:lnSpc>
                  <a:spcBef>
                    <a:spcPts val="0"/>
                  </a:spcBef>
                  <a:spcAft>
                    <a:spcPts val="0"/>
                  </a:spcAft>
                  <a:buClr>
                    <a:schemeClr val="dk1"/>
                  </a:buClr>
                  <a:buSzPts val="600"/>
                  <a:buFont typeface="Calibri"/>
                  <a:buNone/>
                </a:pPr>
                <a:r>
                  <a:t/>
                </a:r>
                <a:endParaRPr sz="600">
                  <a:solidFill>
                    <a:srgbClr val="00264D"/>
                  </a:solidFill>
                  <a:latin typeface="Arial"/>
                  <a:ea typeface="Arial"/>
                  <a:cs typeface="Arial"/>
                  <a:sym typeface="Arial"/>
                </a:endParaRPr>
              </a:p>
              <a:p>
                <a:pPr indent="0" lvl="0" marL="0" marR="0" rtl="0" algn="ctr">
                  <a:lnSpc>
                    <a:spcPct val="100000"/>
                  </a:lnSpc>
                  <a:spcBef>
                    <a:spcPts val="0"/>
                  </a:spcBef>
                  <a:spcAft>
                    <a:spcPts val="0"/>
                  </a:spcAft>
                  <a:buClr>
                    <a:srgbClr val="00264D"/>
                  </a:buClr>
                  <a:buSzPts val="1800"/>
                  <a:buFont typeface="Arial"/>
                  <a:buNone/>
                </a:pPr>
                <a:r>
                  <a:rPr b="0" i="0" lang="en-AU" sz="1800" u="none" cap="none" strike="noStrike">
                    <a:solidFill>
                      <a:srgbClr val="00264D"/>
                    </a:solidFill>
                    <a:latin typeface="Arial"/>
                    <a:ea typeface="Arial"/>
                    <a:cs typeface="Arial"/>
                    <a:sym typeface="Arial"/>
                  </a:rPr>
                  <a:t>Transfer of jurisdiction</a:t>
                </a:r>
                <a:endParaRPr/>
              </a:p>
            </p:txBody>
          </p:sp>
        </p:grpSp>
        <p:grpSp>
          <p:nvGrpSpPr>
            <p:cNvPr id="1162" name="Google Shape;1162;p46"/>
            <p:cNvGrpSpPr/>
            <p:nvPr/>
          </p:nvGrpSpPr>
          <p:grpSpPr>
            <a:xfrm>
              <a:off x="8737842" y="3462134"/>
              <a:ext cx="1886674" cy="1194924"/>
              <a:chOff x="4479402" y="4339790"/>
              <a:chExt cx="1886674" cy="1048226"/>
            </a:xfrm>
          </p:grpSpPr>
          <p:sp>
            <p:nvSpPr>
              <p:cNvPr id="1163" name="Google Shape;1163;p46"/>
              <p:cNvSpPr/>
              <p:nvPr/>
            </p:nvSpPr>
            <p:spPr>
              <a:xfrm>
                <a:off x="4479403" y="4339790"/>
                <a:ext cx="1886673" cy="1048226"/>
              </a:xfrm>
              <a:prstGeom prst="rect">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4" name="Google Shape;1164;p46"/>
              <p:cNvSpPr txBox="1"/>
              <p:nvPr/>
            </p:nvSpPr>
            <p:spPr>
              <a:xfrm>
                <a:off x="4479402" y="4397476"/>
                <a:ext cx="1886674" cy="6749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Article 10</a:t>
                </a:r>
                <a:endParaRPr/>
              </a:p>
              <a:p>
                <a:pPr indent="0" lvl="0" marL="0" marR="0" rtl="0" algn="ctr">
                  <a:lnSpc>
                    <a:spcPct val="100000"/>
                  </a:lnSpc>
                  <a:spcBef>
                    <a:spcPts val="0"/>
                  </a:spcBef>
                  <a:spcAft>
                    <a:spcPts val="0"/>
                  </a:spcAft>
                  <a:buClr>
                    <a:schemeClr val="dk1"/>
                  </a:buClr>
                  <a:buSzPts val="600"/>
                  <a:buFont typeface="Calibri"/>
                  <a:buNone/>
                </a:pPr>
                <a:r>
                  <a:t/>
                </a:r>
                <a:endParaRPr sz="600">
                  <a:solidFill>
                    <a:srgbClr val="00264D"/>
                  </a:solidFill>
                  <a:latin typeface="Arial"/>
                  <a:ea typeface="Arial"/>
                  <a:cs typeface="Arial"/>
                  <a:sym typeface="Arial"/>
                </a:endParaRPr>
              </a:p>
              <a:p>
                <a:pPr indent="0" lvl="0" marL="0" marR="0" rtl="0" algn="ctr">
                  <a:lnSpc>
                    <a:spcPct val="100000"/>
                  </a:lnSpc>
                  <a:spcBef>
                    <a:spcPts val="0"/>
                  </a:spcBef>
                  <a:spcAft>
                    <a:spcPts val="0"/>
                  </a:spcAft>
                  <a:buClr>
                    <a:srgbClr val="00264D"/>
                  </a:buClr>
                  <a:buSzPts val="1800"/>
                  <a:buFont typeface="Arial"/>
                  <a:buNone/>
                </a:pPr>
                <a:r>
                  <a:rPr b="0" i="0" lang="en-AU" sz="1800" u="none" cap="none" strike="noStrike">
                    <a:solidFill>
                      <a:srgbClr val="00264D"/>
                    </a:solidFill>
                    <a:latin typeface="Arial"/>
                    <a:ea typeface="Arial"/>
                    <a:cs typeface="Arial"/>
                    <a:sym typeface="Arial"/>
                  </a:rPr>
                  <a:t>Divorce etc.</a:t>
                </a:r>
                <a:endParaRPr/>
              </a:p>
            </p:txBody>
          </p:sp>
        </p:grpSp>
        <p:sp>
          <p:nvSpPr>
            <p:cNvPr id="1165" name="Google Shape;1165;p46"/>
            <p:cNvSpPr txBox="1"/>
            <p:nvPr/>
          </p:nvSpPr>
          <p:spPr>
            <a:xfrm>
              <a:off x="2268703" y="3527893"/>
              <a:ext cx="1886674"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Arial"/>
                <a:buNone/>
              </a:pPr>
              <a:r>
                <a:rPr b="0" i="0" lang="en-AU" sz="2000" u="none" cap="none" strike="noStrike">
                  <a:solidFill>
                    <a:srgbClr val="00264D"/>
                  </a:solidFill>
                  <a:latin typeface="Arial"/>
                  <a:ea typeface="Arial"/>
                  <a:cs typeface="Arial"/>
                  <a:sym typeface="Arial"/>
                </a:rPr>
                <a:t>Article 6</a:t>
              </a:r>
              <a:endParaRPr/>
            </a:p>
            <a:p>
              <a:pPr indent="0" lvl="0" marL="0" marR="0" rtl="0" algn="ctr">
                <a:lnSpc>
                  <a:spcPct val="100000"/>
                </a:lnSpc>
                <a:spcBef>
                  <a:spcPts val="0"/>
                </a:spcBef>
                <a:spcAft>
                  <a:spcPts val="0"/>
                </a:spcAft>
                <a:buClr>
                  <a:schemeClr val="dk1"/>
                </a:buClr>
                <a:buSzPts val="600"/>
                <a:buFont typeface="Calibri"/>
                <a:buNone/>
              </a:pPr>
              <a:r>
                <a:t/>
              </a:r>
              <a:endParaRPr sz="600">
                <a:solidFill>
                  <a:srgbClr val="00264D"/>
                </a:solidFill>
                <a:latin typeface="Arial"/>
                <a:ea typeface="Arial"/>
                <a:cs typeface="Arial"/>
                <a:sym typeface="Arial"/>
              </a:endParaRPr>
            </a:p>
            <a:p>
              <a:pPr indent="0" lvl="0" marL="0" marR="0" rtl="0" algn="ctr">
                <a:lnSpc>
                  <a:spcPct val="100000"/>
                </a:lnSpc>
                <a:spcBef>
                  <a:spcPts val="0"/>
                </a:spcBef>
                <a:spcAft>
                  <a:spcPts val="0"/>
                </a:spcAft>
                <a:buClr>
                  <a:srgbClr val="00264D"/>
                </a:buClr>
                <a:buSzPts val="1800"/>
                <a:buFont typeface="Arial"/>
                <a:buNone/>
              </a:pPr>
              <a:r>
                <a:rPr b="0" i="0" lang="en-AU" sz="1800" u="none" cap="none" strike="noStrike">
                  <a:solidFill>
                    <a:srgbClr val="00264D"/>
                  </a:solidFill>
                  <a:latin typeface="Arial"/>
                  <a:ea typeface="Arial"/>
                  <a:cs typeface="Arial"/>
                  <a:sym typeface="Arial"/>
                </a:rPr>
                <a:t>General Rule</a:t>
              </a:r>
              <a:endParaRPr/>
            </a:p>
          </p:txBody>
        </p:sp>
        <p:cxnSp>
          <p:nvCxnSpPr>
            <p:cNvPr id="1166" name="Google Shape;1166;p46"/>
            <p:cNvCxnSpPr/>
            <p:nvPr/>
          </p:nvCxnSpPr>
          <p:spPr>
            <a:xfrm>
              <a:off x="2449710" y="3943305"/>
              <a:ext cx="1556795" cy="0"/>
            </a:xfrm>
            <a:prstGeom prst="straightConnector1">
              <a:avLst/>
            </a:prstGeom>
            <a:noFill/>
            <a:ln cap="flat" cmpd="sng" w="19050">
              <a:solidFill>
                <a:srgbClr val="002060"/>
              </a:solidFill>
              <a:prstDash val="dot"/>
              <a:miter lim="800000"/>
              <a:headEnd len="sm" w="sm" type="none"/>
              <a:tailEnd len="sm" w="sm" type="none"/>
            </a:ln>
          </p:spPr>
        </p:cxnSp>
        <p:cxnSp>
          <p:nvCxnSpPr>
            <p:cNvPr id="1167" name="Google Shape;1167;p46"/>
            <p:cNvCxnSpPr/>
            <p:nvPr/>
          </p:nvCxnSpPr>
          <p:spPr>
            <a:xfrm>
              <a:off x="251748" y="3943305"/>
              <a:ext cx="1556795" cy="0"/>
            </a:xfrm>
            <a:prstGeom prst="straightConnector1">
              <a:avLst/>
            </a:prstGeom>
            <a:noFill/>
            <a:ln cap="flat" cmpd="sng" w="19050">
              <a:solidFill>
                <a:srgbClr val="002060"/>
              </a:solidFill>
              <a:prstDash val="dot"/>
              <a:miter lim="800000"/>
              <a:headEnd len="sm" w="sm" type="none"/>
              <a:tailEnd len="sm" w="sm" type="none"/>
            </a:ln>
          </p:spPr>
        </p:cxnSp>
        <p:cxnSp>
          <p:nvCxnSpPr>
            <p:cNvPr id="1168" name="Google Shape;1168;p46"/>
            <p:cNvCxnSpPr/>
            <p:nvPr/>
          </p:nvCxnSpPr>
          <p:spPr>
            <a:xfrm>
              <a:off x="4585915" y="3935785"/>
              <a:ext cx="1556795" cy="0"/>
            </a:xfrm>
            <a:prstGeom prst="straightConnector1">
              <a:avLst/>
            </a:prstGeom>
            <a:noFill/>
            <a:ln cap="flat" cmpd="sng" w="19050">
              <a:solidFill>
                <a:srgbClr val="002060"/>
              </a:solidFill>
              <a:prstDash val="dot"/>
              <a:miter lim="800000"/>
              <a:headEnd len="sm" w="sm" type="none"/>
              <a:tailEnd len="sm" w="sm" type="none"/>
            </a:ln>
          </p:spPr>
        </p:cxnSp>
        <p:cxnSp>
          <p:nvCxnSpPr>
            <p:cNvPr id="1169" name="Google Shape;1169;p46"/>
            <p:cNvCxnSpPr/>
            <p:nvPr/>
          </p:nvCxnSpPr>
          <p:spPr>
            <a:xfrm>
              <a:off x="6738065" y="3943305"/>
              <a:ext cx="1556795" cy="0"/>
            </a:xfrm>
            <a:prstGeom prst="straightConnector1">
              <a:avLst/>
            </a:prstGeom>
            <a:noFill/>
            <a:ln cap="flat" cmpd="sng" w="19050">
              <a:solidFill>
                <a:srgbClr val="002060"/>
              </a:solidFill>
              <a:prstDash val="dot"/>
              <a:miter lim="800000"/>
              <a:headEnd len="sm" w="sm" type="none"/>
              <a:tailEnd len="sm" w="sm" type="none"/>
            </a:ln>
          </p:spPr>
        </p:cxnSp>
        <p:cxnSp>
          <p:nvCxnSpPr>
            <p:cNvPr id="1170" name="Google Shape;1170;p46"/>
            <p:cNvCxnSpPr/>
            <p:nvPr/>
          </p:nvCxnSpPr>
          <p:spPr>
            <a:xfrm>
              <a:off x="8910747" y="3938107"/>
              <a:ext cx="1556795" cy="0"/>
            </a:xfrm>
            <a:prstGeom prst="straightConnector1">
              <a:avLst/>
            </a:prstGeom>
            <a:noFill/>
            <a:ln cap="flat" cmpd="sng" w="19050">
              <a:solidFill>
                <a:srgbClr val="002060"/>
              </a:solidFill>
              <a:prstDash val="dot"/>
              <a:miter lim="800000"/>
              <a:headEnd len="sm" w="sm" type="none"/>
              <a:tailEnd len="sm" w="sm" type="none"/>
            </a:ln>
          </p:spPr>
        </p:cxn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4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The General Rule- Article 5</a:t>
            </a:r>
            <a:endParaRPr/>
          </a:p>
        </p:txBody>
      </p:sp>
      <p:sp>
        <p:nvSpPr>
          <p:cNvPr id="1176" name="Google Shape;1176;p47"/>
          <p:cNvSpPr txBox="1"/>
          <p:nvPr/>
        </p:nvSpPr>
        <p:spPr>
          <a:xfrm>
            <a:off x="2947430" y="1660692"/>
            <a:ext cx="631479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3600">
                <a:solidFill>
                  <a:schemeClr val="dk1"/>
                </a:solidFill>
                <a:latin typeface="Arial"/>
                <a:ea typeface="Arial"/>
                <a:cs typeface="Arial"/>
                <a:sym typeface="Arial"/>
              </a:rPr>
              <a:t>Article 5</a:t>
            </a:r>
            <a:endParaRPr/>
          </a:p>
        </p:txBody>
      </p:sp>
      <p:grpSp>
        <p:nvGrpSpPr>
          <p:cNvPr id="1177" name="Google Shape;1177;p47"/>
          <p:cNvGrpSpPr/>
          <p:nvPr/>
        </p:nvGrpSpPr>
        <p:grpSpPr>
          <a:xfrm>
            <a:off x="155935" y="2286526"/>
            <a:ext cx="11880127" cy="3584472"/>
            <a:chOff x="155935" y="2378992"/>
            <a:chExt cx="11880127" cy="3584472"/>
          </a:xfrm>
        </p:grpSpPr>
        <p:sp>
          <p:nvSpPr>
            <p:cNvPr id="1178" name="Google Shape;1178;p47"/>
            <p:cNvSpPr/>
            <p:nvPr/>
          </p:nvSpPr>
          <p:spPr>
            <a:xfrm>
              <a:off x="6221691" y="2378992"/>
              <a:ext cx="5778332" cy="3567696"/>
            </a:xfrm>
            <a:prstGeom prst="rect">
              <a:avLst/>
            </a:prstGeom>
            <a:solidFill>
              <a:srgbClr val="F2F2F2"/>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400">
                <a:solidFill>
                  <a:schemeClr val="dk1"/>
                </a:solidFill>
                <a:latin typeface="Arial"/>
                <a:ea typeface="Arial"/>
                <a:cs typeface="Arial"/>
                <a:sym typeface="Arial"/>
              </a:endParaRPr>
            </a:p>
          </p:txBody>
        </p:sp>
        <p:sp>
          <p:nvSpPr>
            <p:cNvPr id="1179" name="Google Shape;1179;p47"/>
            <p:cNvSpPr/>
            <p:nvPr/>
          </p:nvSpPr>
          <p:spPr>
            <a:xfrm>
              <a:off x="173599" y="2395768"/>
              <a:ext cx="5778332" cy="3567696"/>
            </a:xfrm>
            <a:prstGeom prst="rect">
              <a:avLst/>
            </a:prstGeom>
            <a:solidFill>
              <a:srgbClr val="F2F2F2"/>
            </a:solidFill>
            <a:ln cap="flat" cmpd="sng" w="190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400">
                <a:solidFill>
                  <a:schemeClr val="dk1"/>
                </a:solidFill>
                <a:latin typeface="Arial"/>
                <a:ea typeface="Arial"/>
                <a:cs typeface="Arial"/>
                <a:sym typeface="Arial"/>
              </a:endParaRPr>
            </a:p>
          </p:txBody>
        </p:sp>
        <p:sp>
          <p:nvSpPr>
            <p:cNvPr id="1180" name="Google Shape;1180;p47"/>
            <p:cNvSpPr txBox="1"/>
            <p:nvPr/>
          </p:nvSpPr>
          <p:spPr>
            <a:xfrm>
              <a:off x="155935" y="2498707"/>
              <a:ext cx="11880127" cy="93824"/>
            </a:xfrm>
            <a:prstGeom prst="rect">
              <a:avLst/>
            </a:prstGeom>
            <a:solidFill>
              <a:schemeClr val="dk2"/>
            </a:solidFill>
            <a:ln cap="flat" cmpd="sng" w="19050">
              <a:solidFill>
                <a:schemeClr val="dk2"/>
              </a:solidFill>
              <a:prstDash val="solid"/>
              <a:miter lim="800000"/>
              <a:headEnd len="sm" w="sm" type="none"/>
              <a:tailEnd len="sm" w="sm" type="none"/>
            </a:ln>
          </p:spPr>
          <p:txBody>
            <a:bodyPr anchorCtr="0" anchor="ctr" bIns="45700" lIns="648000"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grpSp>
          <p:nvGrpSpPr>
            <p:cNvPr id="1181" name="Google Shape;1181;p47"/>
            <p:cNvGrpSpPr/>
            <p:nvPr/>
          </p:nvGrpSpPr>
          <p:grpSpPr>
            <a:xfrm>
              <a:off x="240127" y="2743587"/>
              <a:ext cx="5611147" cy="3020215"/>
              <a:chOff x="240127" y="2743587"/>
              <a:chExt cx="5611147" cy="3020215"/>
            </a:xfrm>
          </p:grpSpPr>
          <p:sp>
            <p:nvSpPr>
              <p:cNvPr id="1182" name="Google Shape;1182;p47"/>
              <p:cNvSpPr/>
              <p:nvPr/>
            </p:nvSpPr>
            <p:spPr>
              <a:xfrm>
                <a:off x="443359" y="2743587"/>
                <a:ext cx="5407915" cy="3020215"/>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700">
                    <a:solidFill>
                      <a:schemeClr val="dk1"/>
                    </a:solidFill>
                    <a:latin typeface="Arial"/>
                    <a:ea typeface="Arial"/>
                    <a:cs typeface="Arial"/>
                    <a:sym typeface="Arial"/>
                  </a:rPr>
                  <a:t>The judicial / administrative authorities of the Contracting State of habitual residence of the child have jurisdiction under the Convention to take measures of protection. </a:t>
                </a:r>
                <a:endParaRPr/>
              </a:p>
            </p:txBody>
          </p:sp>
          <p:sp>
            <p:nvSpPr>
              <p:cNvPr id="1183" name="Google Shape;1183;p47"/>
              <p:cNvSpPr/>
              <p:nvPr/>
            </p:nvSpPr>
            <p:spPr>
              <a:xfrm>
                <a:off x="240127" y="3955856"/>
                <a:ext cx="388800" cy="413971"/>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lang="en-AU" sz="1400">
                    <a:solidFill>
                      <a:schemeClr val="dk1"/>
                    </a:solidFill>
                    <a:latin typeface="Arial"/>
                    <a:ea typeface="Arial"/>
                    <a:cs typeface="Arial"/>
                    <a:sym typeface="Arial"/>
                  </a:rPr>
                  <a:t>1</a:t>
                </a:r>
                <a:endParaRPr/>
              </a:p>
            </p:txBody>
          </p:sp>
        </p:grpSp>
        <p:grpSp>
          <p:nvGrpSpPr>
            <p:cNvPr id="1184" name="Google Shape;1184;p47"/>
            <p:cNvGrpSpPr/>
            <p:nvPr/>
          </p:nvGrpSpPr>
          <p:grpSpPr>
            <a:xfrm>
              <a:off x="6221691" y="2743586"/>
              <a:ext cx="5611147" cy="3020215"/>
              <a:chOff x="240127" y="2743587"/>
              <a:chExt cx="5611147" cy="3020215"/>
            </a:xfrm>
          </p:grpSpPr>
          <p:sp>
            <p:nvSpPr>
              <p:cNvPr id="1185" name="Google Shape;1185;p47"/>
              <p:cNvSpPr/>
              <p:nvPr/>
            </p:nvSpPr>
            <p:spPr>
              <a:xfrm>
                <a:off x="443359" y="2743587"/>
                <a:ext cx="5407915" cy="3020215"/>
              </a:xfrm>
              <a:prstGeom prst="rect">
                <a:avLst/>
              </a:prstGeom>
              <a:solidFill>
                <a:schemeClr val="lt1"/>
              </a:solidFill>
              <a:ln cap="flat" cmpd="sng" w="19050">
                <a:solidFill>
                  <a:schemeClr val="dk2"/>
                </a:solidFill>
                <a:prstDash val="solid"/>
                <a:miter lim="800000"/>
                <a:headEnd len="sm" w="sm" type="none"/>
                <a:tailEnd len="sm" w="sm" type="none"/>
              </a:ln>
            </p:spPr>
            <p:txBody>
              <a:bodyPr anchorCtr="0" anchor="ctr" bIns="45700" lIns="252000" spcFirstLastPara="1" rIns="144000" wrap="square" tIns="45700">
                <a:noAutofit/>
              </a:bodyPr>
              <a:lstStyle/>
              <a:p>
                <a:pPr indent="0" lvl="0" marL="0" marR="0" rtl="0" algn="l">
                  <a:spcBef>
                    <a:spcPts val="0"/>
                  </a:spcBef>
                  <a:spcAft>
                    <a:spcPts val="0"/>
                  </a:spcAft>
                  <a:buNone/>
                </a:pPr>
                <a:r>
                  <a:rPr lang="en-AU" sz="2700">
                    <a:solidFill>
                      <a:schemeClr val="dk1"/>
                    </a:solidFill>
                    <a:latin typeface="Arial"/>
                    <a:ea typeface="Arial"/>
                    <a:cs typeface="Arial"/>
                    <a:sym typeface="Arial"/>
                  </a:rPr>
                  <a:t>Subject to Article 7, jurisdiction follows the child so that in the case of change of the child’s habitual residence to another Contracting State, the authorities of the State of the new habitual residence have jurisdiction. </a:t>
                </a:r>
                <a:endParaRPr/>
              </a:p>
            </p:txBody>
          </p:sp>
          <p:sp>
            <p:nvSpPr>
              <p:cNvPr id="1186" name="Google Shape;1186;p47"/>
              <p:cNvSpPr/>
              <p:nvPr/>
            </p:nvSpPr>
            <p:spPr>
              <a:xfrm>
                <a:off x="240127" y="3955856"/>
                <a:ext cx="388800" cy="413971"/>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1400"/>
                  <a:buFont typeface="Arial"/>
                  <a:buNone/>
                </a:pPr>
                <a:r>
                  <a:t/>
                </a:r>
                <a:endParaRPr b="1" sz="1400">
                  <a:solidFill>
                    <a:schemeClr val="dk1"/>
                  </a:solidFill>
                  <a:latin typeface="Arial"/>
                  <a:ea typeface="Arial"/>
                  <a:cs typeface="Arial"/>
                  <a:sym typeface="Arial"/>
                </a:endParaRPr>
              </a:p>
            </p:txBody>
          </p:sp>
        </p:grpSp>
        <p:sp>
          <p:nvSpPr>
            <p:cNvPr id="1187" name="Google Shape;1187;p47"/>
            <p:cNvSpPr/>
            <p:nvPr/>
          </p:nvSpPr>
          <p:spPr>
            <a:xfrm>
              <a:off x="6265248" y="3978174"/>
              <a:ext cx="3129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chemeClr val="dk1"/>
                  </a:solidFill>
                  <a:latin typeface="Arial"/>
                  <a:ea typeface="Arial"/>
                  <a:cs typeface="Arial"/>
                  <a:sym typeface="Arial"/>
                </a:rPr>
                <a:t>2</a:t>
              </a:r>
              <a:endParaRPr sz="1800">
                <a:solidFill>
                  <a:schemeClr val="dk1"/>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48"/>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AU" u="sng"/>
              <a:t>Refuges- Article 6</a:t>
            </a:r>
            <a:endParaRPr/>
          </a:p>
          <a:p>
            <a:pPr indent="0" lvl="0" marL="0" rtl="0" algn="l">
              <a:lnSpc>
                <a:spcPct val="90000"/>
              </a:lnSpc>
              <a:spcBef>
                <a:spcPts val="1000"/>
              </a:spcBef>
              <a:spcAft>
                <a:spcPts val="0"/>
              </a:spcAft>
              <a:buClr>
                <a:schemeClr val="dk1"/>
              </a:buClr>
              <a:buSzPts val="2800"/>
              <a:buNone/>
            </a:pPr>
            <a:r>
              <a:rPr lang="en-AU"/>
              <a:t>Where a child is present in a Contracting State due to being:</a:t>
            </a:r>
            <a:endParaRPr/>
          </a:p>
          <a:p>
            <a:pPr indent="-228600" lvl="0" marL="228600" rtl="0" algn="l">
              <a:lnSpc>
                <a:spcPct val="90000"/>
              </a:lnSpc>
              <a:spcBef>
                <a:spcPts val="1000"/>
              </a:spcBef>
              <a:spcAft>
                <a:spcPts val="0"/>
              </a:spcAft>
              <a:buClr>
                <a:schemeClr val="dk1"/>
              </a:buClr>
              <a:buSzPts val="2800"/>
              <a:buChar char="•"/>
            </a:pPr>
            <a:r>
              <a:rPr lang="en-AU"/>
              <a:t>A refugee; or</a:t>
            </a:r>
            <a:endParaRPr/>
          </a:p>
          <a:p>
            <a:pPr indent="-228600" lvl="0" marL="228600" rtl="0" algn="l">
              <a:lnSpc>
                <a:spcPct val="90000"/>
              </a:lnSpc>
              <a:spcBef>
                <a:spcPts val="1000"/>
              </a:spcBef>
              <a:spcAft>
                <a:spcPts val="0"/>
              </a:spcAft>
              <a:buClr>
                <a:schemeClr val="dk1"/>
              </a:buClr>
              <a:buSzPts val="2800"/>
              <a:buChar char="•"/>
            </a:pPr>
            <a:r>
              <a:rPr lang="en-AU"/>
              <a:t>Displaced due to disturbances in their country</a:t>
            </a:r>
            <a:endParaRPr/>
          </a:p>
          <a:p>
            <a:pPr indent="0" lvl="0" marL="0" rtl="0" algn="l">
              <a:lnSpc>
                <a:spcPct val="90000"/>
              </a:lnSpc>
              <a:spcBef>
                <a:spcPts val="1000"/>
              </a:spcBef>
              <a:spcAft>
                <a:spcPts val="0"/>
              </a:spcAft>
              <a:buClr>
                <a:schemeClr val="dk1"/>
              </a:buClr>
              <a:buSzPts val="2800"/>
              <a:buNone/>
            </a:pPr>
            <a:r>
              <a:rPr lang="en-AU"/>
              <a:t>Or the child’s habitual residence cannot be established… </a:t>
            </a:r>
            <a:endParaRPr/>
          </a:p>
          <a:p>
            <a:pPr indent="0" lvl="0" marL="0" rtl="0" algn="l">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2800"/>
              <a:buNone/>
            </a:pPr>
            <a:r>
              <a:rPr b="1" lang="en-AU"/>
              <a:t>The Contracting State where the child is </a:t>
            </a:r>
            <a:r>
              <a:rPr b="1" lang="en-AU" u="sng"/>
              <a:t>present</a:t>
            </a:r>
            <a:r>
              <a:rPr b="1" lang="en-AU"/>
              <a:t> will have jurisdiction.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93" name="Google Shape;1193;p4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General Jurisdiction </a:t>
            </a:r>
            <a:br>
              <a:rPr lang="en-AU"/>
            </a:br>
            <a:r>
              <a:rPr lang="en-AU"/>
              <a:t>(Arts 5-10) </a:t>
            </a:r>
            <a:endParaRPr/>
          </a:p>
        </p:txBody>
      </p:sp>
      <p:sp>
        <p:nvSpPr>
          <p:cNvPr id="1194" name="Google Shape;1194;p48"/>
          <p:cNvSpPr/>
          <p:nvPr/>
        </p:nvSpPr>
        <p:spPr>
          <a:xfrm>
            <a:off x="891931" y="4630615"/>
            <a:ext cx="10398369" cy="1330570"/>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49"/>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rPr lang="en-AU" u="sng"/>
              <a:t>Refuges- Article 6</a:t>
            </a:r>
            <a:endParaRPr/>
          </a:p>
          <a:p>
            <a:pPr indent="0" lvl="0" marL="0" rtl="0" algn="l">
              <a:lnSpc>
                <a:spcPct val="90000"/>
              </a:lnSpc>
              <a:spcBef>
                <a:spcPts val="1000"/>
              </a:spcBef>
              <a:spcAft>
                <a:spcPts val="0"/>
              </a:spcAft>
              <a:buClr>
                <a:schemeClr val="dk1"/>
              </a:buClr>
              <a:buSzPct val="100000"/>
              <a:buNone/>
            </a:pPr>
            <a:r>
              <a:rPr lang="en-AU"/>
              <a:t>Where a child is present in a Contracting State due to being:</a:t>
            </a:r>
            <a:endParaRPr/>
          </a:p>
          <a:p>
            <a:pPr indent="-228600" lvl="0" marL="228600" rtl="0" algn="l">
              <a:lnSpc>
                <a:spcPct val="90000"/>
              </a:lnSpc>
              <a:spcBef>
                <a:spcPts val="1000"/>
              </a:spcBef>
              <a:spcAft>
                <a:spcPts val="0"/>
              </a:spcAft>
              <a:buClr>
                <a:schemeClr val="dk1"/>
              </a:buClr>
              <a:buSzPct val="100000"/>
              <a:buChar char="•"/>
            </a:pPr>
            <a:r>
              <a:rPr lang="en-AU"/>
              <a:t>A refugee; or</a:t>
            </a:r>
            <a:endParaRPr/>
          </a:p>
          <a:p>
            <a:pPr indent="-228600" lvl="0" marL="228600" rtl="0" algn="l">
              <a:lnSpc>
                <a:spcPct val="90000"/>
              </a:lnSpc>
              <a:spcBef>
                <a:spcPts val="1000"/>
              </a:spcBef>
              <a:spcAft>
                <a:spcPts val="0"/>
              </a:spcAft>
              <a:buClr>
                <a:schemeClr val="dk1"/>
              </a:buClr>
              <a:buSzPct val="100000"/>
              <a:buChar char="•"/>
            </a:pPr>
            <a:r>
              <a:rPr lang="en-AU"/>
              <a:t>Displaced due to disturbances in their country</a:t>
            </a:r>
            <a:endParaRPr/>
          </a:p>
          <a:p>
            <a:pPr indent="-6413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Or the child’s habitual residence cannot be established…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en-AU"/>
              <a:t>The Contracting State where the child is </a:t>
            </a:r>
            <a:r>
              <a:rPr b="1" lang="en-AU" u="sng"/>
              <a:t>present</a:t>
            </a:r>
            <a:r>
              <a:rPr b="1" lang="en-AU"/>
              <a:t> will have jurisdiction.</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200" name="Google Shape;1200;p4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General Jurisdiction </a:t>
            </a:r>
            <a:br>
              <a:rPr lang="en-AU"/>
            </a:br>
            <a:r>
              <a:rPr lang="en-AU"/>
              <a:t>(Arts 5-10)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400"/>
              <a:buFont typeface="Arial"/>
              <a:buNone/>
            </a:pPr>
            <a:r>
              <a:rPr lang="en-AU"/>
              <a:t>Interpretation of Conventions </a:t>
            </a:r>
            <a:endParaRPr/>
          </a:p>
        </p:txBody>
      </p:sp>
      <p:grpSp>
        <p:nvGrpSpPr>
          <p:cNvPr id="149" name="Google Shape;149;p5"/>
          <p:cNvGrpSpPr/>
          <p:nvPr/>
        </p:nvGrpSpPr>
        <p:grpSpPr>
          <a:xfrm>
            <a:off x="203509" y="1909636"/>
            <a:ext cx="11784981" cy="3922824"/>
            <a:chOff x="221165" y="1847933"/>
            <a:chExt cx="11784981" cy="2781742"/>
          </a:xfrm>
        </p:grpSpPr>
        <p:sp>
          <p:nvSpPr>
            <p:cNvPr id="150" name="Google Shape;150;p5"/>
            <p:cNvSpPr/>
            <p:nvPr/>
          </p:nvSpPr>
          <p:spPr>
            <a:xfrm>
              <a:off x="221165" y="1847933"/>
              <a:ext cx="5622073" cy="2554545"/>
            </a:xfrm>
            <a:prstGeom prst="rect">
              <a:avLst/>
            </a:prstGeom>
            <a:solidFill>
              <a:srgbClr val="0D3A9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51" name="Google Shape;151;p5"/>
            <p:cNvSpPr/>
            <p:nvPr/>
          </p:nvSpPr>
          <p:spPr>
            <a:xfrm>
              <a:off x="6384073" y="1847933"/>
              <a:ext cx="5622073" cy="2554545"/>
            </a:xfrm>
            <a:prstGeom prst="rect">
              <a:avLst/>
            </a:prstGeom>
            <a:solidFill>
              <a:srgbClr val="0D3A9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52" name="Google Shape;152;p5"/>
            <p:cNvSpPr txBox="1"/>
            <p:nvPr/>
          </p:nvSpPr>
          <p:spPr>
            <a:xfrm>
              <a:off x="356528" y="1909913"/>
              <a:ext cx="5386039" cy="2357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400">
                  <a:solidFill>
                    <a:schemeClr val="lt1"/>
                  </a:solidFill>
                  <a:latin typeface="Arial"/>
                  <a:ea typeface="Arial"/>
                  <a:cs typeface="Arial"/>
                  <a:sym typeface="Arial"/>
                </a:rPr>
                <a:t>The key concepts of both Conventions are not dependent for their meaning on any single legal system. Terms and concepts,</a:t>
              </a:r>
              <a:r>
                <a:rPr i="1" lang="en-AU" sz="2400">
                  <a:solidFill>
                    <a:schemeClr val="lt1"/>
                  </a:solidFill>
                  <a:latin typeface="Arial"/>
                  <a:ea typeface="Arial"/>
                  <a:cs typeface="Arial"/>
                  <a:sym typeface="Arial"/>
                </a:rPr>
                <a:t> </a:t>
              </a:r>
              <a:r>
                <a:rPr lang="en-AU" sz="2400">
                  <a:solidFill>
                    <a:schemeClr val="lt1"/>
                  </a:solidFill>
                  <a:latin typeface="Arial"/>
                  <a:ea typeface="Arial"/>
                  <a:cs typeface="Arial"/>
                  <a:sym typeface="Arial"/>
                </a:rPr>
                <a:t>such as</a:t>
              </a:r>
              <a:r>
                <a:rPr i="1" lang="en-AU" sz="2400">
                  <a:solidFill>
                    <a:schemeClr val="lt1"/>
                  </a:solidFill>
                  <a:latin typeface="Arial"/>
                  <a:ea typeface="Arial"/>
                  <a:cs typeface="Arial"/>
                  <a:sym typeface="Arial"/>
                </a:rPr>
                <a:t> habitual residence, rights of custody, grave risk of harm and intolerable situation and measures of protection,</a:t>
              </a:r>
              <a:r>
                <a:rPr lang="en-AU" sz="2400">
                  <a:solidFill>
                    <a:schemeClr val="lt1"/>
                  </a:solidFill>
                  <a:latin typeface="Arial"/>
                  <a:ea typeface="Arial"/>
                  <a:cs typeface="Arial"/>
                  <a:sym typeface="Arial"/>
                </a:rPr>
                <a:t> have an autonomous legal meaning.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5"/>
            <p:cNvSpPr txBox="1"/>
            <p:nvPr/>
          </p:nvSpPr>
          <p:spPr>
            <a:xfrm>
              <a:off x="6440757" y="1847933"/>
              <a:ext cx="5386039" cy="2781742"/>
            </a:xfrm>
            <a:prstGeom prst="rect">
              <a:avLst/>
            </a:prstGeom>
            <a:noFill/>
            <a:ln>
              <a:noFill/>
            </a:ln>
          </p:spPr>
          <p:txBody>
            <a:bodyPr anchorCtr="0" anchor="t" bIns="45700" lIns="91425" spcFirstLastPara="1" rIns="91425" wrap="square" tIns="45700">
              <a:spAutoFit/>
            </a:bodyPr>
            <a:lstStyle/>
            <a:p>
              <a:pPr indent="0" lvl="1" marL="88900" marR="0" rtl="0" algn="l">
                <a:spcBef>
                  <a:spcPts val="0"/>
                </a:spcBef>
                <a:spcAft>
                  <a:spcPts val="0"/>
                </a:spcAft>
                <a:buNone/>
              </a:pPr>
              <a:r>
                <a:rPr b="0" i="0" lang="en-AU" sz="2400" u="none" cap="none" strike="noStrike">
                  <a:solidFill>
                    <a:schemeClr val="lt1"/>
                  </a:solidFill>
                  <a:latin typeface="Arial"/>
                  <a:ea typeface="Arial"/>
                  <a:cs typeface="Arial"/>
                  <a:sym typeface="Arial"/>
                </a:rPr>
                <a:t>The </a:t>
              </a:r>
              <a:r>
                <a:rPr b="0" i="1" lang="en-AU" sz="2400" u="none" cap="none" strike="noStrike">
                  <a:solidFill>
                    <a:schemeClr val="lt1"/>
                  </a:solidFill>
                  <a:latin typeface="Arial"/>
                  <a:ea typeface="Arial"/>
                  <a:cs typeface="Arial"/>
                  <a:sym typeface="Arial"/>
                </a:rPr>
                <a:t>1969 Vienna Convention on the Law of Treaties</a:t>
              </a:r>
              <a:r>
                <a:rPr b="0" i="0" lang="en-AU" sz="2400" u="none" cap="none" strike="noStrike">
                  <a:solidFill>
                    <a:schemeClr val="lt1"/>
                  </a:solidFill>
                  <a:latin typeface="Arial"/>
                  <a:ea typeface="Arial"/>
                  <a:cs typeface="Arial"/>
                  <a:sym typeface="Arial"/>
                </a:rPr>
                <a:t> requires that the 1980 Convention be interpreted purposefully and in a manner accepted internationally and without attributing to any of the terms and concepts a meaning which might have been acquired under the domestic law of a Contracting State. </a:t>
              </a:r>
              <a:endParaRPr/>
            </a:p>
          </p:txBody>
        </p:sp>
      </p:grpSp>
      <p:pic>
        <p:nvPicPr>
          <p:cNvPr id="154" name="Google Shape;154;p5"/>
          <p:cNvPicPr preferRelativeResize="0"/>
          <p:nvPr/>
        </p:nvPicPr>
        <p:blipFill rotWithShape="1">
          <a:blip r:embed="rId3">
            <a:alphaModFix/>
          </a:blip>
          <a:srcRect b="0" l="0" r="0" t="0"/>
          <a:stretch/>
        </p:blipFill>
        <p:spPr>
          <a:xfrm>
            <a:off x="0" y="-191161"/>
            <a:ext cx="3381447" cy="179858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50"/>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AU" u="sng"/>
              <a:t>General rule:</a:t>
            </a:r>
            <a:endParaRPr/>
          </a:p>
          <a:p>
            <a:pPr indent="0" lvl="0" marL="0" rtl="0" algn="l">
              <a:lnSpc>
                <a:spcPct val="90000"/>
              </a:lnSpc>
              <a:spcBef>
                <a:spcPts val="1000"/>
              </a:spcBef>
              <a:spcAft>
                <a:spcPts val="0"/>
              </a:spcAft>
              <a:buClr>
                <a:schemeClr val="dk1"/>
              </a:buClr>
              <a:buSzPts val="2800"/>
              <a:buNone/>
            </a:pPr>
            <a:r>
              <a:rPr lang="en-AU"/>
              <a:t>Where a child is wrongfully removed or retained, the Contracting State in which the child was habitually resident immediately before the removal or retention keep their jurisdiction.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AU"/>
              <a:t>Removal or retention will be considered wrongful according to law of Contracting State immediately before the removal/ retention.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06" name="Google Shape;1206;p5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Child Abduction </a:t>
            </a:r>
            <a:br>
              <a:rPr lang="en-AU"/>
            </a:br>
            <a:r>
              <a:rPr lang="en-AU"/>
              <a:t>Article 7</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51"/>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AU"/>
              <a:t>However</a:t>
            </a:r>
            <a:r>
              <a:rPr lang="en-AU"/>
              <a:t>, where the child has acquired a habitual residence in the new State, jurisdiction will shift if:</a:t>
            </a:r>
            <a:endParaRPr/>
          </a:p>
          <a:p>
            <a:pPr indent="-228600" lvl="0" marL="228600" rtl="0" algn="l">
              <a:lnSpc>
                <a:spcPct val="90000"/>
              </a:lnSpc>
              <a:spcBef>
                <a:spcPts val="1000"/>
              </a:spcBef>
              <a:spcAft>
                <a:spcPts val="0"/>
              </a:spcAft>
              <a:buClr>
                <a:schemeClr val="dk1"/>
              </a:buClr>
              <a:buSzPct val="100000"/>
              <a:buChar char="•"/>
            </a:pPr>
            <a:r>
              <a:rPr lang="en-AU"/>
              <a:t>Everyone who has rights of custody has acquiesced in the removal/retention </a:t>
            </a:r>
            <a:endParaRPr/>
          </a:p>
          <a:p>
            <a:pPr indent="0" lvl="0" marL="0" rtl="0" algn="l">
              <a:lnSpc>
                <a:spcPct val="90000"/>
              </a:lnSpc>
              <a:spcBef>
                <a:spcPts val="1000"/>
              </a:spcBef>
              <a:spcAft>
                <a:spcPts val="0"/>
              </a:spcAft>
              <a:buClr>
                <a:schemeClr val="dk1"/>
              </a:buClr>
              <a:buSzPct val="100000"/>
              <a:buNone/>
            </a:pPr>
            <a:r>
              <a:rPr lang="en-AU"/>
              <a:t>   OR</a:t>
            </a:r>
            <a:endParaRPr/>
          </a:p>
          <a:p>
            <a:pPr indent="-228600" lvl="0" marL="228600" rtl="0" algn="l">
              <a:lnSpc>
                <a:spcPct val="90000"/>
              </a:lnSpc>
              <a:spcBef>
                <a:spcPts val="1000"/>
              </a:spcBef>
              <a:spcAft>
                <a:spcPts val="0"/>
              </a:spcAft>
              <a:buClr>
                <a:schemeClr val="dk1"/>
              </a:buClr>
              <a:buSzPct val="100000"/>
              <a:buChar char="•"/>
            </a:pPr>
            <a:r>
              <a:rPr lang="en-AU"/>
              <a:t>The child has resided in the new State for at least a year after the person / other body having rights of custody knew or should have known of the child’s whereabouts;</a:t>
            </a:r>
            <a:endParaRPr/>
          </a:p>
          <a:p>
            <a:pPr indent="-228600" lvl="0" marL="228600" rtl="0" algn="l">
              <a:lnSpc>
                <a:spcPct val="90000"/>
              </a:lnSpc>
              <a:spcBef>
                <a:spcPts val="1000"/>
              </a:spcBef>
              <a:spcAft>
                <a:spcPts val="0"/>
              </a:spcAft>
              <a:buClr>
                <a:schemeClr val="dk1"/>
              </a:buClr>
              <a:buSzPct val="100000"/>
              <a:buChar char="•"/>
            </a:pPr>
            <a:r>
              <a:rPr lang="en-AU"/>
              <a:t>No request for return is still pending; and </a:t>
            </a:r>
            <a:endParaRPr/>
          </a:p>
          <a:p>
            <a:pPr indent="-228600" lvl="0" marL="228600" rtl="0" algn="l">
              <a:lnSpc>
                <a:spcPct val="90000"/>
              </a:lnSpc>
              <a:spcBef>
                <a:spcPts val="1000"/>
              </a:spcBef>
              <a:spcAft>
                <a:spcPts val="0"/>
              </a:spcAft>
              <a:buClr>
                <a:schemeClr val="dk1"/>
              </a:buClr>
              <a:buSzPct val="100000"/>
              <a:buChar char="•"/>
            </a:pPr>
            <a:r>
              <a:rPr lang="en-AU"/>
              <a:t>Child is settled.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212" name="Google Shape;1212;p5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Child Abduction </a:t>
            </a:r>
            <a:br>
              <a:rPr lang="en-AU"/>
            </a:br>
            <a:r>
              <a:rPr lang="en-AU"/>
              <a:t>Article 7 cont’d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52"/>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lang="en-AU"/>
              <a:t>There is no equivalent provision in the 1996 Convention of Article 11(6) to (8) in Brussels II bis (allowing an Order requiring the return of the child in the country the child was abducted from to take precedence over a judgment of a non-return pursuant to Article 13 of the 1980 Hague Child Abduction Convention made in the State the child was abducted to). </a:t>
            </a:r>
            <a:endParaRPr/>
          </a:p>
          <a:p>
            <a:pPr indent="0" lvl="0" marL="0" rtl="0" algn="l">
              <a:lnSpc>
                <a:spcPct val="90000"/>
              </a:lnSpc>
              <a:spcBef>
                <a:spcPts val="1000"/>
              </a:spcBef>
              <a:spcAft>
                <a:spcPts val="0"/>
              </a:spcAft>
              <a:buClr>
                <a:schemeClr val="dk1"/>
              </a:buClr>
              <a:buSzPct val="100000"/>
              <a:buNone/>
            </a:pPr>
            <a:r>
              <a:rPr lang="en-AU"/>
              <a:t>Furthermore, Article 11(6) to (8) in Brussels II bic imposes an obligation on a court that has refused to order the return of a child under Article 13 of the 1980 Child Abduction Convention to transmit relevant documents to the State where the child was abducted from. No such obligation appears in the 1996 Convention, although the competent authorities may make a request for information under Article 34 of the 1996 Convention where a measure of protection is being contemplated.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1218" name="Google Shape;1218;p5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Child Abduction </a:t>
            </a:r>
            <a:br>
              <a:rPr lang="en-AU"/>
            </a:br>
            <a:r>
              <a:rPr lang="en-AU"/>
              <a:t>Brussels II bis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53"/>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It is possible to transfer jurisdiction to a Contracting State where the child is not habitually resident but with which a child has a connection:</a:t>
            </a:r>
            <a:endParaRPr/>
          </a:p>
          <a:p>
            <a:pPr indent="-228600" lvl="0" marL="228600" rtl="0" algn="l">
              <a:lnSpc>
                <a:spcPct val="90000"/>
              </a:lnSpc>
              <a:spcBef>
                <a:spcPts val="1000"/>
              </a:spcBef>
              <a:spcAft>
                <a:spcPts val="0"/>
              </a:spcAft>
              <a:buClr>
                <a:schemeClr val="dk1"/>
              </a:buClr>
              <a:buSzPts val="2800"/>
              <a:buChar char="•"/>
            </a:pPr>
            <a:r>
              <a:rPr lang="en-AU"/>
              <a:t>Child is a national or has property located there;</a:t>
            </a:r>
            <a:endParaRPr/>
          </a:p>
          <a:p>
            <a:pPr indent="-228600" lvl="0" marL="228600" rtl="0" algn="l">
              <a:lnSpc>
                <a:spcPct val="90000"/>
              </a:lnSpc>
              <a:spcBef>
                <a:spcPts val="1000"/>
              </a:spcBef>
              <a:spcAft>
                <a:spcPts val="0"/>
              </a:spcAft>
              <a:buClr>
                <a:schemeClr val="dk1"/>
              </a:buClr>
              <a:buSzPts val="2800"/>
              <a:buChar char="•"/>
            </a:pPr>
            <a:r>
              <a:rPr lang="en-AU"/>
              <a:t>That state is seized of an application for divorce / legal separation/ nullity; or </a:t>
            </a:r>
            <a:endParaRPr/>
          </a:p>
          <a:p>
            <a:pPr indent="-228600" lvl="0" marL="228600" rtl="0" algn="l">
              <a:lnSpc>
                <a:spcPct val="90000"/>
              </a:lnSpc>
              <a:spcBef>
                <a:spcPts val="1000"/>
              </a:spcBef>
              <a:spcAft>
                <a:spcPts val="0"/>
              </a:spcAft>
              <a:buClr>
                <a:schemeClr val="dk1"/>
              </a:buClr>
              <a:buSzPts val="2800"/>
              <a:buChar char="•"/>
            </a:pPr>
            <a:r>
              <a:rPr lang="en-AU"/>
              <a:t>Child has a substantial connection with that State.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24" name="Google Shape;1224;p5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Transfer of Jurisdiction </a:t>
            </a:r>
            <a:br>
              <a:rPr lang="en-AU"/>
            </a:br>
            <a:r>
              <a:rPr lang="en-AU"/>
              <a:t>Articles 8 and 9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54"/>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AU"/>
              <a:t>The provisions in </a:t>
            </a:r>
            <a:r>
              <a:rPr b="1" lang="en-AU"/>
              <a:t>Article 8 </a:t>
            </a:r>
            <a:r>
              <a:rPr lang="en-AU"/>
              <a:t>(requests for transfer made by State where child is habitually resident) and </a:t>
            </a:r>
            <a:r>
              <a:rPr b="1" lang="en-AU"/>
              <a:t>Article 9</a:t>
            </a:r>
            <a:r>
              <a:rPr lang="en-AU"/>
              <a:t> (vise versa) are similar, but differ slightly.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In both situations:</a:t>
            </a:r>
            <a:endParaRPr/>
          </a:p>
          <a:p>
            <a:pPr indent="-228600" lvl="0" marL="228600" rtl="0" algn="l">
              <a:lnSpc>
                <a:spcPct val="90000"/>
              </a:lnSpc>
              <a:spcBef>
                <a:spcPts val="1000"/>
              </a:spcBef>
              <a:spcAft>
                <a:spcPts val="0"/>
              </a:spcAft>
              <a:buClr>
                <a:schemeClr val="dk1"/>
              </a:buClr>
              <a:buSzPct val="100000"/>
              <a:buChar char="•"/>
            </a:pPr>
            <a:r>
              <a:rPr lang="en-AU"/>
              <a:t>The requesting State must consider that the other State is better placed to assess the child’s best interests; and </a:t>
            </a:r>
            <a:endParaRPr/>
          </a:p>
          <a:p>
            <a:pPr indent="-228600" lvl="0" marL="228600" rtl="0" algn="l">
              <a:lnSpc>
                <a:spcPct val="90000"/>
              </a:lnSpc>
              <a:spcBef>
                <a:spcPts val="1000"/>
              </a:spcBef>
              <a:spcAft>
                <a:spcPts val="0"/>
              </a:spcAft>
              <a:buClr>
                <a:schemeClr val="dk1"/>
              </a:buClr>
              <a:buSzPct val="100000"/>
              <a:buChar char="•"/>
            </a:pPr>
            <a:r>
              <a:rPr lang="en-AU"/>
              <a:t>The transfer should be in the child’s best intersts.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However, where a request is made by a State where the child is </a:t>
            </a:r>
            <a:r>
              <a:rPr b="1" lang="en-AU"/>
              <a:t>not</a:t>
            </a:r>
            <a:r>
              <a:rPr lang="en-AU"/>
              <a:t> habitually resident (Article 9), the authorities in the other State must expressly accept the request.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1230" name="Google Shape;1230;p5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Transfer of Jurisdiction </a:t>
            </a:r>
            <a:br>
              <a:rPr lang="en-AU"/>
            </a:br>
            <a:r>
              <a:rPr lang="en-AU"/>
              <a:t>Articles 8 and 9 cont’d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55"/>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AU"/>
              <a:t>A Contracting State dealing with the parents’ divorce / legal separation / nullity may have jurisdiction to deal with matters in relation to the child under the Convention…</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lang="en-AU"/>
              <a:t>… despite the fact that the child is habitually resident in another Contracting State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en-AU"/>
              <a:t>providing that </a:t>
            </a:r>
            <a:r>
              <a:rPr lang="en-AU"/>
              <a:t>the provisions in Article 10 are met (e.g. one parent is habitually resident in the State dealing with the divorce and both parents agree to that State having jurisdiction). </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236" name="Google Shape;1236;p5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Divorce etc. </a:t>
            </a:r>
            <a:br>
              <a:rPr lang="en-AU"/>
            </a:br>
            <a:r>
              <a:rPr lang="en-AU"/>
              <a:t>Article 10</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5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AU"/>
              <a:t>Concurrent and Subordinate Jurisdiction </a:t>
            </a:r>
            <a:br>
              <a:rPr lang="en-AU"/>
            </a:br>
            <a:r>
              <a:rPr lang="en-AU"/>
              <a:t>Articles 11-12 </a:t>
            </a:r>
            <a:endParaRPr/>
          </a:p>
        </p:txBody>
      </p:sp>
      <p:grpSp>
        <p:nvGrpSpPr>
          <p:cNvPr id="1242" name="Google Shape;1242;p56"/>
          <p:cNvGrpSpPr/>
          <p:nvPr/>
        </p:nvGrpSpPr>
        <p:grpSpPr>
          <a:xfrm>
            <a:off x="0" y="1935125"/>
            <a:ext cx="12192000" cy="3838353"/>
            <a:chOff x="0" y="1935125"/>
            <a:chExt cx="12192000" cy="3838353"/>
          </a:xfrm>
        </p:grpSpPr>
        <p:sp>
          <p:nvSpPr>
            <p:cNvPr id="1243" name="Google Shape;1243;p56"/>
            <p:cNvSpPr/>
            <p:nvPr/>
          </p:nvSpPr>
          <p:spPr>
            <a:xfrm>
              <a:off x="0" y="1935125"/>
              <a:ext cx="12192000" cy="38383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44" name="Google Shape;1244;p56"/>
            <p:cNvGrpSpPr/>
            <p:nvPr/>
          </p:nvGrpSpPr>
          <p:grpSpPr>
            <a:xfrm>
              <a:off x="3182974" y="2158409"/>
              <a:ext cx="5699051" cy="3384445"/>
              <a:chOff x="6838826" y="2448546"/>
              <a:chExt cx="4519165" cy="2574304"/>
            </a:xfrm>
          </p:grpSpPr>
          <p:sp>
            <p:nvSpPr>
              <p:cNvPr id="1245" name="Google Shape;1245;p56"/>
              <p:cNvSpPr txBox="1"/>
              <p:nvPr/>
            </p:nvSpPr>
            <p:spPr>
              <a:xfrm>
                <a:off x="6838826" y="2448546"/>
                <a:ext cx="4519165" cy="515027"/>
              </a:xfrm>
              <a:prstGeom prst="rect">
                <a:avLst/>
              </a:prstGeom>
              <a:solidFill>
                <a:srgbClr val="01811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2000">
                    <a:solidFill>
                      <a:schemeClr val="lt1"/>
                    </a:solidFill>
                    <a:latin typeface="Calibri"/>
                    <a:ea typeface="Calibri"/>
                    <a:cs typeface="Calibri"/>
                    <a:sym typeface="Calibri"/>
                  </a:rPr>
                  <a:t>Concurrent &amp; Subordinate Jurisdiction</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6" name="Google Shape;1246;p56"/>
              <p:cNvSpPr/>
              <p:nvPr/>
            </p:nvSpPr>
            <p:spPr>
              <a:xfrm>
                <a:off x="9151470" y="3511258"/>
                <a:ext cx="2206521" cy="151159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1247" name="Google Shape;1247;p56"/>
              <p:cNvSpPr/>
              <p:nvPr/>
            </p:nvSpPr>
            <p:spPr>
              <a:xfrm>
                <a:off x="6838826" y="3511258"/>
                <a:ext cx="2231992" cy="151159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rgbClr val="FFFFFF"/>
                  </a:solidFill>
                  <a:latin typeface="Calibri"/>
                  <a:ea typeface="Calibri"/>
                  <a:cs typeface="Calibri"/>
                  <a:sym typeface="Calibri"/>
                </a:endParaRPr>
              </a:p>
            </p:txBody>
          </p:sp>
          <p:sp>
            <p:nvSpPr>
              <p:cNvPr id="1248" name="Google Shape;1248;p56"/>
              <p:cNvSpPr txBox="1"/>
              <p:nvPr/>
            </p:nvSpPr>
            <p:spPr>
              <a:xfrm>
                <a:off x="7069850" y="3617390"/>
                <a:ext cx="1846433"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64D"/>
                  </a:buClr>
                  <a:buSzPts val="2000"/>
                  <a:buFont typeface="Calibri"/>
                  <a:buNone/>
                </a:pPr>
                <a:r>
                  <a:rPr b="0" i="0" lang="en-AU" sz="2000" u="none" cap="none" strike="noStrike">
                    <a:solidFill>
                      <a:srgbClr val="00264D"/>
                    </a:solidFill>
                    <a:latin typeface="Calibri"/>
                    <a:ea typeface="Calibri"/>
                    <a:cs typeface="Calibri"/>
                    <a:sym typeface="Calibri"/>
                  </a:rPr>
                  <a:t>Article 11</a:t>
                </a:r>
                <a:endParaRPr/>
              </a:p>
            </p:txBody>
          </p:sp>
          <p:sp>
            <p:nvSpPr>
              <p:cNvPr id="1249" name="Google Shape;1249;p56"/>
              <p:cNvSpPr txBox="1"/>
              <p:nvPr/>
            </p:nvSpPr>
            <p:spPr>
              <a:xfrm>
                <a:off x="9733530" y="3620822"/>
                <a:ext cx="1183337"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64D"/>
                  </a:buClr>
                  <a:buSzPts val="2000"/>
                  <a:buFont typeface="Calibri"/>
                  <a:buNone/>
                </a:pPr>
                <a:r>
                  <a:rPr b="0" i="0" lang="en-AU" sz="2000" u="none" cap="none" strike="noStrike">
                    <a:solidFill>
                      <a:srgbClr val="00264D"/>
                    </a:solidFill>
                    <a:latin typeface="Calibri"/>
                    <a:ea typeface="Calibri"/>
                    <a:cs typeface="Calibri"/>
                    <a:sym typeface="Calibri"/>
                  </a:rPr>
                  <a:t>Article 12</a:t>
                </a:r>
                <a:endParaRPr/>
              </a:p>
            </p:txBody>
          </p:sp>
          <p:sp>
            <p:nvSpPr>
              <p:cNvPr id="1250" name="Google Shape;1250;p56"/>
              <p:cNvSpPr txBox="1"/>
              <p:nvPr/>
            </p:nvSpPr>
            <p:spPr>
              <a:xfrm>
                <a:off x="7069850" y="4115143"/>
                <a:ext cx="1846434"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0" i="0" lang="en-AU" sz="2000" u="none" cap="none" strike="noStrike">
                    <a:solidFill>
                      <a:srgbClr val="000000"/>
                    </a:solidFill>
                    <a:latin typeface="Calibri"/>
                    <a:ea typeface="Calibri"/>
                    <a:cs typeface="Calibri"/>
                    <a:sym typeface="Calibri"/>
                  </a:rPr>
                  <a:t>Urgency </a:t>
                </a:r>
                <a:endParaRPr/>
              </a:p>
            </p:txBody>
          </p:sp>
          <p:sp>
            <p:nvSpPr>
              <p:cNvPr id="1251" name="Google Shape;1251;p56"/>
              <p:cNvSpPr txBox="1"/>
              <p:nvPr/>
            </p:nvSpPr>
            <p:spPr>
              <a:xfrm>
                <a:off x="9359106" y="4115143"/>
                <a:ext cx="1829594" cy="707886"/>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0" i="0" lang="en-AU" sz="2000" u="none" cap="none" strike="noStrike">
                    <a:solidFill>
                      <a:srgbClr val="000000"/>
                    </a:solidFill>
                    <a:latin typeface="Calibri"/>
                    <a:ea typeface="Calibri"/>
                    <a:cs typeface="Calibri"/>
                    <a:sym typeface="Calibri"/>
                  </a:rPr>
                  <a:t>Provisional measures</a:t>
                </a:r>
                <a:endParaRPr/>
              </a:p>
            </p:txBody>
          </p:sp>
          <p:cxnSp>
            <p:nvCxnSpPr>
              <p:cNvPr id="1252" name="Google Shape;1252;p56"/>
              <p:cNvCxnSpPr/>
              <p:nvPr/>
            </p:nvCxnSpPr>
            <p:spPr>
              <a:xfrm>
                <a:off x="7069850" y="3979602"/>
                <a:ext cx="1846434" cy="0"/>
              </a:xfrm>
              <a:prstGeom prst="straightConnector1">
                <a:avLst/>
              </a:prstGeom>
              <a:noFill/>
              <a:ln cap="rnd" cmpd="sng" w="25400">
                <a:solidFill>
                  <a:srgbClr val="00264D"/>
                </a:solidFill>
                <a:prstDash val="dot"/>
                <a:round/>
                <a:headEnd len="sm" w="sm" type="none"/>
                <a:tailEnd len="sm" w="sm" type="none"/>
              </a:ln>
            </p:spPr>
          </p:cxnSp>
          <p:cxnSp>
            <p:nvCxnSpPr>
              <p:cNvPr id="1253" name="Google Shape;1253;p56"/>
              <p:cNvCxnSpPr/>
              <p:nvPr/>
            </p:nvCxnSpPr>
            <p:spPr>
              <a:xfrm>
                <a:off x="9359106" y="3979602"/>
                <a:ext cx="1764000" cy="0"/>
              </a:xfrm>
              <a:prstGeom prst="straightConnector1">
                <a:avLst/>
              </a:prstGeom>
              <a:noFill/>
              <a:ln cap="rnd" cmpd="sng" w="25400">
                <a:solidFill>
                  <a:srgbClr val="00264D"/>
                </a:solidFill>
                <a:prstDash val="dot"/>
                <a:round/>
                <a:headEnd len="sm" w="sm" type="none"/>
                <a:tailEnd len="sm" w="sm" type="none"/>
              </a:ln>
            </p:spPr>
          </p:cxnSp>
          <p:cxnSp>
            <p:nvCxnSpPr>
              <p:cNvPr id="1254" name="Google Shape;1254;p56"/>
              <p:cNvCxnSpPr/>
              <p:nvPr/>
            </p:nvCxnSpPr>
            <p:spPr>
              <a:xfrm>
                <a:off x="9098409" y="3022581"/>
                <a:ext cx="1" cy="268101"/>
              </a:xfrm>
              <a:prstGeom prst="straightConnector1">
                <a:avLst/>
              </a:prstGeom>
              <a:noFill/>
              <a:ln cap="flat" cmpd="sng" w="25400">
                <a:solidFill>
                  <a:srgbClr val="00264D"/>
                </a:solidFill>
                <a:prstDash val="solid"/>
                <a:round/>
                <a:headEnd len="med" w="med" type="oval"/>
                <a:tailEnd len="sm" w="sm" type="none"/>
              </a:ln>
            </p:spPr>
          </p:cxnSp>
          <p:cxnSp>
            <p:nvCxnSpPr>
              <p:cNvPr id="1255" name="Google Shape;1255;p56"/>
              <p:cNvCxnSpPr/>
              <p:nvPr/>
            </p:nvCxnSpPr>
            <p:spPr>
              <a:xfrm flipH="1" rot="10800000">
                <a:off x="7696019" y="3299979"/>
                <a:ext cx="2804780" cy="2007"/>
              </a:xfrm>
              <a:prstGeom prst="straightConnector1">
                <a:avLst/>
              </a:prstGeom>
              <a:noFill/>
              <a:ln cap="flat" cmpd="sng" w="25400">
                <a:solidFill>
                  <a:srgbClr val="00264D"/>
                </a:solidFill>
                <a:prstDash val="solid"/>
                <a:round/>
                <a:headEnd len="med" w="med" type="oval"/>
                <a:tailEnd len="med" w="med" type="oval"/>
              </a:ln>
            </p:spPr>
          </p:cxnSp>
        </p:grpSp>
        <p:cxnSp>
          <p:nvCxnSpPr>
            <p:cNvPr id="1256" name="Google Shape;1256;p56"/>
            <p:cNvCxnSpPr/>
            <p:nvPr/>
          </p:nvCxnSpPr>
          <p:spPr>
            <a:xfrm flipH="1" rot="10800000">
              <a:off x="3870251" y="2604976"/>
              <a:ext cx="4306186" cy="5475"/>
            </a:xfrm>
            <a:prstGeom prst="straightConnector1">
              <a:avLst/>
            </a:prstGeom>
            <a:noFill/>
            <a:ln cap="rnd" cmpd="sng" w="25400">
              <a:solidFill>
                <a:schemeClr val="lt1"/>
              </a:solidFill>
              <a:prstDash val="dot"/>
              <a:round/>
              <a:headEnd len="sm" w="sm" type="none"/>
              <a:tailEnd len="sm" w="sm" type="none"/>
            </a:ln>
          </p:spPr>
        </p:cxn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57"/>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b="1" lang="en-AU" u="sng"/>
              <a:t>Article 11</a:t>
            </a:r>
            <a:endParaRPr/>
          </a:p>
          <a:p>
            <a:pPr indent="-514350" lvl="0" marL="514350" rtl="0" algn="l">
              <a:lnSpc>
                <a:spcPct val="90000"/>
              </a:lnSpc>
              <a:spcBef>
                <a:spcPts val="1000"/>
              </a:spcBef>
              <a:spcAft>
                <a:spcPts val="0"/>
              </a:spcAft>
              <a:buClr>
                <a:schemeClr val="dk1"/>
              </a:buClr>
              <a:buSzPts val="2800"/>
              <a:buFont typeface="Calibri"/>
              <a:buAutoNum type="arabicParenR"/>
            </a:pPr>
            <a:r>
              <a:rPr lang="en-AU"/>
              <a:t>In all cases of urgency, the authorities of any Contracting State in whose territory the child or property belonging to the child is present have jurisdiction to take any necessary measures of protection.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AU"/>
              <a:t>Jurisdiction exercised under Article 11 is:</a:t>
            </a:r>
            <a:endParaRPr/>
          </a:p>
          <a:p>
            <a:pPr indent="-228600" lvl="0" marL="228600" rtl="0" algn="l">
              <a:lnSpc>
                <a:spcPct val="90000"/>
              </a:lnSpc>
              <a:spcBef>
                <a:spcPts val="1000"/>
              </a:spcBef>
              <a:spcAft>
                <a:spcPts val="0"/>
              </a:spcAft>
              <a:buClr>
                <a:schemeClr val="dk1"/>
              </a:buClr>
              <a:buSzPts val="2800"/>
              <a:buFont typeface="Arial"/>
              <a:buChar char="-"/>
            </a:pPr>
            <a:r>
              <a:rPr lang="en-AU"/>
              <a:t>Concurrent; and </a:t>
            </a:r>
            <a:endParaRPr/>
          </a:p>
          <a:p>
            <a:pPr indent="-228600" lvl="0" marL="228600" rtl="0" algn="l">
              <a:lnSpc>
                <a:spcPct val="90000"/>
              </a:lnSpc>
              <a:spcBef>
                <a:spcPts val="1000"/>
              </a:spcBef>
              <a:spcAft>
                <a:spcPts val="0"/>
              </a:spcAft>
              <a:buClr>
                <a:schemeClr val="dk1"/>
              </a:buClr>
              <a:buSzPts val="2800"/>
              <a:buFont typeface="Arial"/>
              <a:buChar char="-"/>
            </a:pPr>
            <a:r>
              <a:rPr lang="en-AU"/>
              <a:t>Subordinate </a:t>
            </a:r>
            <a:endParaRPr/>
          </a:p>
          <a:p>
            <a:pPr indent="-50800" lvl="0" marL="228600" rtl="0" algn="l">
              <a:lnSpc>
                <a:spcPct val="90000"/>
              </a:lnSpc>
              <a:spcBef>
                <a:spcPts val="1000"/>
              </a:spcBef>
              <a:spcAft>
                <a:spcPts val="0"/>
              </a:spcAft>
              <a:buClr>
                <a:schemeClr val="dk1"/>
              </a:buClr>
              <a:buSzPts val="2800"/>
              <a:buNone/>
            </a:pPr>
            <a:r>
              <a:t/>
            </a:r>
            <a:endParaRPr b="1"/>
          </a:p>
        </p:txBody>
      </p:sp>
      <p:sp>
        <p:nvSpPr>
          <p:cNvPr id="1262" name="Google Shape;1262;p5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Urgent Measures </a:t>
            </a:r>
            <a:br>
              <a:rPr lang="en-AU"/>
            </a:br>
            <a:r>
              <a:rPr lang="en-AU"/>
              <a:t>Article 11</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58"/>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rPr b="1" lang="en-AU" u="sng"/>
              <a:t>Article 12</a:t>
            </a:r>
            <a:endParaRPr/>
          </a:p>
          <a:p>
            <a:pPr indent="-514350" lvl="0" marL="514350" rtl="0" algn="l">
              <a:lnSpc>
                <a:spcPct val="90000"/>
              </a:lnSpc>
              <a:spcBef>
                <a:spcPts val="1000"/>
              </a:spcBef>
              <a:spcAft>
                <a:spcPts val="0"/>
              </a:spcAft>
              <a:buClr>
                <a:schemeClr val="dk1"/>
              </a:buClr>
              <a:buSzPct val="100000"/>
              <a:buFont typeface="Calibri"/>
              <a:buAutoNum type="arabicParenR"/>
            </a:pPr>
            <a:r>
              <a:rPr lang="en-AU"/>
              <a:t>Subject to Article 7, the authorities of a Contracting State in whose territory the child or property belonging to the child is present have jurisdiction to take measures of a provisional character for the protection of the person or property of the child which have a territorial effect limited to the State in question, in so far as such measures are not incompatible with measures already taken by authorities which have jurisdiction under Articles 5 to 10. </a:t>
            </a:r>
            <a:endParaRPr/>
          </a:p>
          <a:p>
            <a:pPr indent="-363220" lvl="0" marL="514350" rtl="0" algn="l">
              <a:lnSpc>
                <a:spcPct val="90000"/>
              </a:lnSpc>
              <a:spcBef>
                <a:spcPts val="1000"/>
              </a:spcBef>
              <a:spcAft>
                <a:spcPts val="0"/>
              </a:spcAft>
              <a:buClr>
                <a:schemeClr val="dk1"/>
              </a:buClr>
              <a:buSzPct val="100000"/>
              <a:buFont typeface="Calibri"/>
              <a:buNone/>
            </a:pPr>
            <a:r>
              <a:t/>
            </a:r>
            <a:endParaRPr/>
          </a:p>
          <a:p>
            <a:pPr indent="0" lvl="0" marL="0" rtl="0" algn="l">
              <a:lnSpc>
                <a:spcPct val="90000"/>
              </a:lnSpc>
              <a:spcBef>
                <a:spcPts val="1000"/>
              </a:spcBef>
              <a:spcAft>
                <a:spcPts val="0"/>
              </a:spcAft>
              <a:buClr>
                <a:schemeClr val="dk1"/>
              </a:buClr>
              <a:buSzPct val="100000"/>
              <a:buNone/>
            </a:pPr>
            <a:r>
              <a:rPr lang="en-AU"/>
              <a:t>Jurisdiction exercised under Article 12 is:</a:t>
            </a:r>
            <a:endParaRPr/>
          </a:p>
          <a:p>
            <a:pPr indent="-228600" lvl="0" marL="228600" rtl="0" algn="l">
              <a:lnSpc>
                <a:spcPct val="90000"/>
              </a:lnSpc>
              <a:spcBef>
                <a:spcPts val="1000"/>
              </a:spcBef>
              <a:spcAft>
                <a:spcPts val="0"/>
              </a:spcAft>
              <a:buClr>
                <a:schemeClr val="dk1"/>
              </a:buClr>
              <a:buSzPct val="100000"/>
              <a:buFont typeface="Arial"/>
              <a:buChar char="-"/>
            </a:pPr>
            <a:r>
              <a:rPr lang="en-AU"/>
              <a:t>Concurrent; and </a:t>
            </a:r>
            <a:endParaRPr/>
          </a:p>
          <a:p>
            <a:pPr indent="-228600" lvl="0" marL="228600" rtl="0" algn="l">
              <a:lnSpc>
                <a:spcPct val="90000"/>
              </a:lnSpc>
              <a:spcBef>
                <a:spcPts val="1000"/>
              </a:spcBef>
              <a:spcAft>
                <a:spcPts val="0"/>
              </a:spcAft>
              <a:buClr>
                <a:schemeClr val="dk1"/>
              </a:buClr>
              <a:buSzPct val="100000"/>
              <a:buFont typeface="Arial"/>
              <a:buChar char="-"/>
            </a:pPr>
            <a:r>
              <a:rPr lang="en-AU"/>
              <a:t>Subordinate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1268" name="Google Shape;1268;p5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Provisional Measures</a:t>
            </a:r>
            <a:br>
              <a:rPr lang="en-AU"/>
            </a:br>
            <a:r>
              <a:rPr lang="en-AU"/>
              <a:t>Article 12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59"/>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AU"/>
              <a:t>Article 13: </a:t>
            </a:r>
            <a:r>
              <a:rPr i="1" lang="en-AU"/>
              <a:t>Lis pendens </a:t>
            </a:r>
            <a:endParaRPr/>
          </a:p>
          <a:p>
            <a:pPr indent="0" lvl="0" marL="0" rtl="0" algn="l">
              <a:lnSpc>
                <a:spcPct val="90000"/>
              </a:lnSpc>
              <a:spcBef>
                <a:spcPts val="1000"/>
              </a:spcBef>
              <a:spcAft>
                <a:spcPts val="0"/>
              </a:spcAft>
              <a:buClr>
                <a:schemeClr val="dk1"/>
              </a:buClr>
              <a:buSzPct val="100000"/>
              <a:buNone/>
            </a:pPr>
            <a:r>
              <a:rPr lang="en-AU"/>
              <a:t>Must abstain from exercising jurisdiction where same/ similar measures in another Contracting State having jurisdiction under Articles 5-10 are still under consideration </a:t>
            </a:r>
            <a:r>
              <a:rPr b="1" lang="en-AU" u="sng"/>
              <a:t>unless</a:t>
            </a:r>
            <a:r>
              <a:rPr lang="en-AU"/>
              <a:t> other State has declined jurisdiction.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Article 14: </a:t>
            </a:r>
            <a:r>
              <a:rPr i="1" lang="en-AU"/>
              <a:t>Continuation of measures </a:t>
            </a:r>
            <a:endParaRPr/>
          </a:p>
          <a:p>
            <a:pPr indent="0" lvl="0" marL="0" rtl="0" algn="l">
              <a:lnSpc>
                <a:spcPct val="90000"/>
              </a:lnSpc>
              <a:spcBef>
                <a:spcPts val="1000"/>
              </a:spcBef>
              <a:spcAft>
                <a:spcPts val="0"/>
              </a:spcAft>
              <a:buClr>
                <a:schemeClr val="dk1"/>
              </a:buClr>
              <a:buSzPct val="100000"/>
              <a:buNone/>
            </a:pPr>
            <a:r>
              <a:rPr lang="en-AU"/>
              <a:t>A measure taken when exercising jurisdiction under Articles 5-10 will remain in force after jurisdiction is lost until a new Contracting State has modified, replaced or terminated that measure. </a:t>
            </a:r>
            <a:endParaRPr/>
          </a:p>
          <a:p>
            <a:pPr indent="0" lvl="0" marL="0" rtl="0" algn="l">
              <a:lnSpc>
                <a:spcPct val="90000"/>
              </a:lnSpc>
              <a:spcBef>
                <a:spcPts val="1000"/>
              </a:spcBef>
              <a:spcAft>
                <a:spcPts val="0"/>
              </a:spcAft>
              <a:buClr>
                <a:schemeClr val="dk1"/>
              </a:buClr>
              <a:buSzPct val="100000"/>
              <a:buNone/>
            </a:pPr>
            <a:r>
              <a:t/>
            </a:r>
            <a:endParaRPr/>
          </a:p>
        </p:txBody>
      </p:sp>
      <p:sp>
        <p:nvSpPr>
          <p:cNvPr id="1274" name="Google Shape;1274;p5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Jurisdiction </a:t>
            </a:r>
            <a:br>
              <a:rPr lang="en-AU"/>
            </a:br>
            <a:r>
              <a:rPr lang="en-AU"/>
              <a:t>Article 13-14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Why is habitual residence like an elephant?</a:t>
            </a:r>
            <a:endParaRPr/>
          </a:p>
        </p:txBody>
      </p:sp>
      <p:pic>
        <p:nvPicPr>
          <p:cNvPr id="161" name="Google Shape;161;p6"/>
          <p:cNvPicPr preferRelativeResize="0"/>
          <p:nvPr/>
        </p:nvPicPr>
        <p:blipFill rotWithShape="1">
          <a:blip r:embed="rId3">
            <a:alphaModFix/>
          </a:blip>
          <a:srcRect b="0" l="0" r="0" t="0"/>
          <a:stretch/>
        </p:blipFill>
        <p:spPr>
          <a:xfrm>
            <a:off x="7527073" y="3904064"/>
            <a:ext cx="3054705" cy="1704952"/>
          </a:xfrm>
          <a:prstGeom prst="rect">
            <a:avLst/>
          </a:prstGeom>
          <a:noFill/>
          <a:ln>
            <a:noFill/>
          </a:ln>
        </p:spPr>
      </p:pic>
      <p:pic>
        <p:nvPicPr>
          <p:cNvPr id="162" name="Google Shape;162;p6"/>
          <p:cNvPicPr preferRelativeResize="0"/>
          <p:nvPr/>
        </p:nvPicPr>
        <p:blipFill rotWithShape="1">
          <a:blip r:embed="rId4">
            <a:alphaModFix/>
          </a:blip>
          <a:srcRect b="0" l="0" r="0" t="0"/>
          <a:stretch/>
        </p:blipFill>
        <p:spPr>
          <a:xfrm>
            <a:off x="917653" y="1704952"/>
            <a:ext cx="5437700" cy="435016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60"/>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AU" u="sng"/>
              <a:t>Article 15 </a:t>
            </a:r>
            <a:endParaRPr/>
          </a:p>
          <a:p>
            <a:pPr indent="-514350" lvl="0" marL="514350" rtl="0" algn="l">
              <a:lnSpc>
                <a:spcPct val="90000"/>
              </a:lnSpc>
              <a:spcBef>
                <a:spcPts val="1000"/>
              </a:spcBef>
              <a:spcAft>
                <a:spcPts val="0"/>
              </a:spcAft>
              <a:buClr>
                <a:schemeClr val="dk1"/>
              </a:buClr>
              <a:buSzPts val="2800"/>
              <a:buFont typeface="Calibri"/>
              <a:buAutoNum type="arabicParenR"/>
            </a:pPr>
            <a:r>
              <a:rPr lang="en-AU"/>
              <a:t>In exercising their jurisdiction under the provisions of Chapter II, the authorities of the Contracting States shall apply their own law.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80" name="Google Shape;1280;p6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The General Position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61"/>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en-AU" u="sng"/>
              <a:t>Article 15</a:t>
            </a:r>
            <a:endParaRPr/>
          </a:p>
          <a:p>
            <a:pPr indent="-514350" lvl="0" marL="514350" rtl="0" algn="l">
              <a:lnSpc>
                <a:spcPct val="90000"/>
              </a:lnSpc>
              <a:spcBef>
                <a:spcPts val="1000"/>
              </a:spcBef>
              <a:spcAft>
                <a:spcPts val="0"/>
              </a:spcAft>
              <a:buClr>
                <a:schemeClr val="dk1"/>
              </a:buClr>
              <a:buSzPct val="100000"/>
              <a:buFont typeface="Calibri"/>
              <a:buAutoNum type="arabicParenR" startAt="2"/>
            </a:pPr>
            <a:r>
              <a:rPr lang="en-AU"/>
              <a:t>However, in so far as the protection of the person or the property of the child requires, they may exceptionally apply or take into consideration the law of another State with which the situation has a substantial connection. </a:t>
            </a:r>
            <a:endParaRPr/>
          </a:p>
          <a:p>
            <a:pPr indent="-376555" lvl="0" marL="514350" rtl="0" algn="l">
              <a:lnSpc>
                <a:spcPct val="90000"/>
              </a:lnSpc>
              <a:spcBef>
                <a:spcPts val="1000"/>
              </a:spcBef>
              <a:spcAft>
                <a:spcPts val="0"/>
              </a:spcAft>
              <a:buClr>
                <a:schemeClr val="dk1"/>
              </a:buClr>
              <a:buSzPct val="100000"/>
              <a:buFont typeface="Calibri"/>
              <a:buNone/>
            </a:pPr>
            <a:r>
              <a:t/>
            </a:r>
            <a:endParaRPr/>
          </a:p>
          <a:p>
            <a:pPr indent="0" lvl="0" marL="0" rtl="0" algn="l">
              <a:lnSpc>
                <a:spcPct val="90000"/>
              </a:lnSpc>
              <a:spcBef>
                <a:spcPts val="1000"/>
              </a:spcBef>
              <a:spcAft>
                <a:spcPts val="0"/>
              </a:spcAft>
              <a:buClr>
                <a:schemeClr val="dk1"/>
              </a:buClr>
              <a:buSzPct val="100000"/>
              <a:buNone/>
            </a:pPr>
            <a:r>
              <a:rPr lang="en-AU" u="sng"/>
              <a:t>Note:</a:t>
            </a:r>
            <a:endParaRPr/>
          </a:p>
          <a:p>
            <a:pPr indent="-228600" lvl="0" marL="228600" rtl="0" algn="l">
              <a:lnSpc>
                <a:spcPct val="90000"/>
              </a:lnSpc>
              <a:spcBef>
                <a:spcPts val="1000"/>
              </a:spcBef>
              <a:spcAft>
                <a:spcPts val="0"/>
              </a:spcAft>
              <a:buClr>
                <a:schemeClr val="dk1"/>
              </a:buClr>
              <a:buSzPct val="100000"/>
              <a:buChar char="•"/>
            </a:pPr>
            <a:r>
              <a:rPr lang="en-AU"/>
              <a:t>This will only apply “exceptionally”</a:t>
            </a:r>
            <a:endParaRPr/>
          </a:p>
          <a:p>
            <a:pPr indent="-228600" lvl="0" marL="228600" rtl="0" algn="l">
              <a:lnSpc>
                <a:spcPct val="90000"/>
              </a:lnSpc>
              <a:spcBef>
                <a:spcPts val="1000"/>
              </a:spcBef>
              <a:spcAft>
                <a:spcPts val="0"/>
              </a:spcAft>
              <a:buClr>
                <a:schemeClr val="dk1"/>
              </a:buClr>
              <a:buSzPct val="100000"/>
              <a:buChar char="•"/>
            </a:pPr>
            <a:r>
              <a:rPr lang="en-AU"/>
              <a:t>Application / consideration of foreign law should be in the child’s best interests. </a:t>
            </a:r>
            <a:endParaRPr/>
          </a:p>
          <a:p>
            <a:pPr indent="-90804"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Also note Article 15(3) regarding change of habitual residence.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286" name="Google Shape;1286;p6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Foreign Law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62"/>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77500" lnSpcReduction="20000"/>
          </a:bodyPr>
          <a:lstStyle/>
          <a:p>
            <a:pPr indent="-514350" lvl="0" marL="514350" rtl="0" algn="l">
              <a:lnSpc>
                <a:spcPct val="90000"/>
              </a:lnSpc>
              <a:spcBef>
                <a:spcPts val="0"/>
              </a:spcBef>
              <a:spcAft>
                <a:spcPts val="0"/>
              </a:spcAft>
              <a:buClr>
                <a:schemeClr val="dk1"/>
              </a:buClr>
              <a:buSzPct val="100000"/>
              <a:buFont typeface="Calibri"/>
              <a:buAutoNum type="arabicParenR"/>
            </a:pPr>
            <a:r>
              <a:rPr lang="en-AU"/>
              <a:t>The attribution or extinction of parental responsibility by operation of law, without the intervention of a judicial or administrative authority, is governed by the law of the State of the habitual residence of the child. </a:t>
            </a:r>
            <a:endParaRPr/>
          </a:p>
          <a:p>
            <a:pPr indent="-514350" lvl="0" marL="514350" rtl="0" algn="l">
              <a:lnSpc>
                <a:spcPct val="90000"/>
              </a:lnSpc>
              <a:spcBef>
                <a:spcPts val="1000"/>
              </a:spcBef>
              <a:spcAft>
                <a:spcPts val="0"/>
              </a:spcAft>
              <a:buClr>
                <a:schemeClr val="dk1"/>
              </a:buClr>
              <a:buSzPct val="100000"/>
              <a:buFont typeface="Calibri"/>
              <a:buAutoNum type="arabicParenR"/>
            </a:pPr>
            <a:r>
              <a:rPr lang="en-AU"/>
              <a:t>The attribution or extinction of parental responsibility by an agreement or a unilateral act, without intervention of a judicial or administrative authority, is governed by the law of the State of the child’s habitual residence at the time when the agreement or unilateral act takes effect. </a:t>
            </a:r>
            <a:endParaRPr/>
          </a:p>
          <a:p>
            <a:pPr indent="-514350" lvl="0" marL="514350" rtl="0" algn="l">
              <a:lnSpc>
                <a:spcPct val="90000"/>
              </a:lnSpc>
              <a:spcBef>
                <a:spcPts val="1000"/>
              </a:spcBef>
              <a:spcAft>
                <a:spcPts val="0"/>
              </a:spcAft>
              <a:buClr>
                <a:schemeClr val="dk1"/>
              </a:buClr>
              <a:buSzPct val="100000"/>
              <a:buFont typeface="Calibri"/>
              <a:buAutoNum type="arabicParenR"/>
            </a:pPr>
            <a:r>
              <a:rPr lang="en-AU"/>
              <a:t>Parental responsibility which exists under the law of the State of the child’s habitual residence subsists after a change of that habitual residence to another State. </a:t>
            </a:r>
            <a:endParaRPr/>
          </a:p>
          <a:p>
            <a:pPr indent="-514350" lvl="0" marL="514350" rtl="0" algn="l">
              <a:lnSpc>
                <a:spcPct val="90000"/>
              </a:lnSpc>
              <a:spcBef>
                <a:spcPts val="1000"/>
              </a:spcBef>
              <a:spcAft>
                <a:spcPts val="0"/>
              </a:spcAft>
              <a:buClr>
                <a:schemeClr val="dk1"/>
              </a:buClr>
              <a:buSzPct val="100000"/>
              <a:buFont typeface="Calibri"/>
              <a:buAutoNum type="arabicParenR"/>
            </a:pPr>
            <a:r>
              <a:rPr lang="en-AU"/>
              <a:t>If the child’s habitual residence changes, the attribution of parental responsibility by operation of law to a person who does not already have such a responsibility is governed by the law of the State of the new habitual residence.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292" name="Google Shape;1292;p6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Parental Responsibility </a:t>
            </a:r>
            <a:br>
              <a:rPr lang="en-AU"/>
            </a:br>
            <a:r>
              <a:rPr lang="en-AU"/>
              <a:t>Article 16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63"/>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Terms </a:t>
            </a:r>
            <a:endParaRPr/>
          </a:p>
          <a:p>
            <a:pPr indent="-228600" lvl="0" marL="228600" rtl="0" algn="l">
              <a:lnSpc>
                <a:spcPct val="90000"/>
              </a:lnSpc>
              <a:spcBef>
                <a:spcPts val="1000"/>
              </a:spcBef>
              <a:spcAft>
                <a:spcPts val="0"/>
              </a:spcAft>
              <a:buClr>
                <a:schemeClr val="dk1"/>
              </a:buClr>
              <a:buSzPts val="2800"/>
              <a:buChar char="•"/>
            </a:pPr>
            <a:r>
              <a:rPr lang="en-AU"/>
              <a:t>“law of the State” includes the law of non-Contracting States.</a:t>
            </a:r>
            <a:endParaRPr/>
          </a:p>
          <a:p>
            <a:pPr indent="-228600" lvl="0" marL="228600" rtl="0" algn="l">
              <a:lnSpc>
                <a:spcPct val="90000"/>
              </a:lnSpc>
              <a:spcBef>
                <a:spcPts val="1000"/>
              </a:spcBef>
              <a:spcAft>
                <a:spcPts val="0"/>
              </a:spcAft>
              <a:buClr>
                <a:schemeClr val="dk1"/>
              </a:buClr>
              <a:buSzPts val="2800"/>
              <a:buChar char="•"/>
            </a:pPr>
            <a:r>
              <a:rPr lang="en-AU"/>
              <a:t>“without intervention of a judicial or a administrative authority” excludes cases where the intervention is purely passive, e.g. involvement is limited to registering a declaration without exercising control over the matter’s substance. </a:t>
            </a:r>
            <a:endParaRPr/>
          </a:p>
        </p:txBody>
      </p:sp>
      <p:sp>
        <p:nvSpPr>
          <p:cNvPr id="1298" name="Google Shape;1298;p6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Parental Responsibility cont’d</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64"/>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Article 19: Protection of third parties acting on false belief that someone holds parental responsibility </a:t>
            </a:r>
            <a:endParaRPr/>
          </a:p>
          <a:p>
            <a:pPr indent="0" lvl="0" marL="0" rtl="0" algn="l">
              <a:lnSpc>
                <a:spcPct val="90000"/>
              </a:lnSpc>
              <a:spcBef>
                <a:spcPts val="1000"/>
              </a:spcBef>
              <a:spcAft>
                <a:spcPts val="0"/>
              </a:spcAft>
              <a:buClr>
                <a:schemeClr val="dk1"/>
              </a:buClr>
              <a:buSzPts val="2800"/>
              <a:buNone/>
            </a:pPr>
            <a:r>
              <a:rPr lang="en-AU"/>
              <a:t>Article 21: Exclusion of choice of law rules where foreign law applied, though see Article 21(2) in relation to the application / consideration of the law of a non-Contracting State. </a:t>
            </a:r>
            <a:endParaRPr/>
          </a:p>
          <a:p>
            <a:pPr indent="0" lvl="0" marL="0" rtl="0" algn="l">
              <a:lnSpc>
                <a:spcPct val="90000"/>
              </a:lnSpc>
              <a:spcBef>
                <a:spcPts val="1000"/>
              </a:spcBef>
              <a:spcAft>
                <a:spcPts val="0"/>
              </a:spcAft>
              <a:buClr>
                <a:schemeClr val="dk1"/>
              </a:buClr>
              <a:buSzPts val="2800"/>
              <a:buNone/>
            </a:pPr>
            <a:r>
              <a:rPr lang="en-AU"/>
              <a:t>Article 22: May refuse to apply designated law if manifestly contrary to public policy.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04" name="Google Shape;1304;p6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Other Provisions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65"/>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The measures taken by the authorities of a Contracting State shall be recognised by operation of law in all other Contracting States.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10" name="Google Shape;1310;p65"/>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Recognition </a:t>
            </a:r>
            <a:br>
              <a:rPr lang="en-AU"/>
            </a:br>
            <a:r>
              <a:rPr lang="en-AU"/>
              <a:t>The General Rule (Article 23 (1))</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66"/>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AU"/>
              <a:t>Article 23 </a:t>
            </a:r>
            <a:endParaRPr/>
          </a:p>
          <a:p>
            <a:pPr indent="-514350" lvl="0" marL="514350" rtl="0" algn="l">
              <a:lnSpc>
                <a:spcPct val="90000"/>
              </a:lnSpc>
              <a:spcBef>
                <a:spcPts val="1000"/>
              </a:spcBef>
              <a:spcAft>
                <a:spcPts val="0"/>
              </a:spcAft>
              <a:buClr>
                <a:schemeClr val="dk1"/>
              </a:buClr>
              <a:buSzPct val="100000"/>
              <a:buFont typeface="Calibri"/>
              <a:buAutoNum type="arabicParenR" startAt="2"/>
            </a:pPr>
            <a:r>
              <a:rPr lang="en-AU"/>
              <a:t> Recognition may however be refused-</a:t>
            </a:r>
            <a:endParaRPr/>
          </a:p>
          <a:p>
            <a:pPr indent="-457200" lvl="1" marL="914400" rtl="0" algn="l">
              <a:lnSpc>
                <a:spcPct val="90000"/>
              </a:lnSpc>
              <a:spcBef>
                <a:spcPts val="500"/>
              </a:spcBef>
              <a:spcAft>
                <a:spcPts val="0"/>
              </a:spcAft>
              <a:buClr>
                <a:schemeClr val="dk1"/>
              </a:buClr>
              <a:buSzPct val="100000"/>
              <a:buAutoNum type="alphaLcParenR"/>
            </a:pPr>
            <a:r>
              <a:rPr lang="en-AU"/>
              <a:t>If the measure was taken by an authority whose jurisdiction was not based n one of the grounds provided for in Chapter II;</a:t>
            </a:r>
            <a:endParaRPr/>
          </a:p>
          <a:p>
            <a:pPr indent="-457200" lvl="1" marL="914400" rtl="0" algn="l">
              <a:lnSpc>
                <a:spcPct val="90000"/>
              </a:lnSpc>
              <a:spcBef>
                <a:spcPts val="500"/>
              </a:spcBef>
              <a:spcAft>
                <a:spcPts val="0"/>
              </a:spcAft>
              <a:buClr>
                <a:schemeClr val="dk1"/>
              </a:buClr>
              <a:buSzPct val="100000"/>
              <a:buAutoNum type="alphaLcParenR"/>
            </a:pPr>
            <a:r>
              <a:rPr lang="en-AU"/>
              <a:t>If the measure was taken, except in a case of urgency, in the context of a judicial or administrative proceeding, without the child having been provided the opportunity to be heard, in violation of fundamental principles of procedure of the requested State;</a:t>
            </a:r>
            <a:endParaRPr/>
          </a:p>
          <a:p>
            <a:pPr indent="-457200" lvl="1" marL="914400" rtl="0" algn="l">
              <a:lnSpc>
                <a:spcPct val="90000"/>
              </a:lnSpc>
              <a:spcBef>
                <a:spcPts val="500"/>
              </a:spcBef>
              <a:spcAft>
                <a:spcPts val="0"/>
              </a:spcAft>
              <a:buClr>
                <a:schemeClr val="dk1"/>
              </a:buClr>
              <a:buSzPct val="100000"/>
              <a:buAutoNum type="alphaLcParenR"/>
            </a:pPr>
            <a:r>
              <a:rPr lang="en-AU"/>
              <a:t>On the requests of any person claiming that the measure infringes his or her parental responsibility, if such measure was taken, except in a case of urgency, without such person having been given an opportunity to be heard.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316" name="Google Shape;1316;p66"/>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Recognition </a:t>
            </a:r>
            <a:br>
              <a:rPr lang="en-AU"/>
            </a:br>
            <a:r>
              <a:rPr lang="en-AU"/>
              <a:t>Non-Recognition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67"/>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Article 23 </a:t>
            </a:r>
            <a:endParaRPr/>
          </a:p>
          <a:p>
            <a:pPr indent="-514350" lvl="0" marL="514350" rtl="0" algn="l">
              <a:lnSpc>
                <a:spcPct val="90000"/>
              </a:lnSpc>
              <a:spcBef>
                <a:spcPts val="1000"/>
              </a:spcBef>
              <a:spcAft>
                <a:spcPts val="0"/>
              </a:spcAft>
              <a:buClr>
                <a:schemeClr val="dk1"/>
              </a:buClr>
              <a:buSzPts val="2800"/>
              <a:buFont typeface="Calibri"/>
              <a:buAutoNum type="arabicParenR" startAt="2"/>
            </a:pPr>
            <a:r>
              <a:rPr lang="en-AU"/>
              <a:t>Recognition may however be refused- </a:t>
            </a:r>
            <a:endParaRPr/>
          </a:p>
          <a:p>
            <a:pPr indent="0" lvl="1" marL="457200" rtl="0" algn="l">
              <a:lnSpc>
                <a:spcPct val="90000"/>
              </a:lnSpc>
              <a:spcBef>
                <a:spcPts val="500"/>
              </a:spcBef>
              <a:spcAft>
                <a:spcPts val="0"/>
              </a:spcAft>
              <a:buClr>
                <a:schemeClr val="dk1"/>
              </a:buClr>
              <a:buSzPts val="2400"/>
              <a:buNone/>
            </a:pPr>
            <a:r>
              <a:rPr lang="en-AU"/>
              <a:t>d) 	If such recognition is manifestly contrary to public policy of the 	requested State, taking into account the best interests of the child;</a:t>
            </a:r>
            <a:endParaRPr/>
          </a:p>
          <a:p>
            <a:pPr indent="0" lvl="1" marL="457200" rtl="0" algn="l">
              <a:lnSpc>
                <a:spcPct val="90000"/>
              </a:lnSpc>
              <a:spcBef>
                <a:spcPts val="500"/>
              </a:spcBef>
              <a:spcAft>
                <a:spcPts val="0"/>
              </a:spcAft>
              <a:buClr>
                <a:schemeClr val="dk1"/>
              </a:buClr>
              <a:buSzPts val="2400"/>
              <a:buNone/>
            </a:pPr>
            <a:r>
              <a:rPr lang="en-AU"/>
              <a:t>e) 	If the measure is incompatible with a later measure taken in the non-	Contracting State of the habitual residence of the child, where this 	later measure fulfils the requirements for recognition in the requested 	State; </a:t>
            </a:r>
            <a:endParaRPr/>
          </a:p>
          <a:p>
            <a:pPr indent="0" lvl="1" marL="457200" rtl="0" algn="l">
              <a:lnSpc>
                <a:spcPct val="90000"/>
              </a:lnSpc>
              <a:spcBef>
                <a:spcPts val="500"/>
              </a:spcBef>
              <a:spcAft>
                <a:spcPts val="0"/>
              </a:spcAft>
              <a:buClr>
                <a:schemeClr val="dk1"/>
              </a:buClr>
              <a:buSzPts val="2400"/>
              <a:buNone/>
            </a:pPr>
            <a:r>
              <a:rPr lang="en-AU"/>
              <a:t> f) 	if the procedure provided for in Article 33 has not been complied with.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22" name="Google Shape;1322;p6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Recognition </a:t>
            </a:r>
            <a:br>
              <a:rPr lang="en-AU"/>
            </a:br>
            <a:r>
              <a:rPr lang="en-AU"/>
              <a:t>Non-Recognition cont’d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68"/>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AU" u="sng"/>
              <a:t>Article 24 </a:t>
            </a:r>
            <a:endParaRPr/>
          </a:p>
          <a:p>
            <a:pPr indent="0" lvl="0" marL="0" rtl="0" algn="ctr">
              <a:lnSpc>
                <a:spcPct val="90000"/>
              </a:lnSpc>
              <a:spcBef>
                <a:spcPts val="100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dk1"/>
              </a:buClr>
              <a:buSzPts val="2800"/>
              <a:buNone/>
            </a:pPr>
            <a:r>
              <a:rPr lang="en-AU"/>
              <a:t>…allows </a:t>
            </a:r>
            <a:r>
              <a:rPr lang="en-AU" u="sng"/>
              <a:t>any interested person </a:t>
            </a:r>
            <a:r>
              <a:rPr lang="en-AU"/>
              <a:t>to ask for a declaration confirming whether or not a measure will be recognised in another Contracting State. </a:t>
            </a:r>
            <a:endParaRPr/>
          </a:p>
          <a:p>
            <a:pPr indent="0" lvl="0" marL="0" rtl="0" algn="l">
              <a:lnSpc>
                <a:spcPct val="90000"/>
              </a:lnSpc>
              <a:spcBef>
                <a:spcPts val="1000"/>
              </a:spcBef>
              <a:spcAft>
                <a:spcPts val="0"/>
              </a:spcAft>
              <a:buClr>
                <a:schemeClr val="dk1"/>
              </a:buClr>
              <a:buSzPts val="2800"/>
              <a:buNone/>
            </a:pPr>
            <a:r>
              <a:rPr lang="en-AU"/>
              <a:t>May be useful in </a:t>
            </a:r>
            <a:r>
              <a:rPr b="1" lang="en-AU"/>
              <a:t>relocation cases </a:t>
            </a:r>
            <a:r>
              <a:rPr lang="en-AU"/>
              <a:t>where a parent seeks assurance that an Order granting them contact with their child will be recognised in another Contracting State.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28" name="Google Shape;1328;p6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Advanced Recognition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69"/>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Enforcement proceedings may be initiated by </a:t>
            </a:r>
            <a:r>
              <a:rPr lang="en-AU" u="sng"/>
              <a:t>any interested party </a:t>
            </a:r>
            <a:r>
              <a:rPr lang="en-AU"/>
              <a:t>where there is no voluntary compliance by requesting that a measure of protection be </a:t>
            </a:r>
            <a:r>
              <a:rPr b="1" lang="en-AU"/>
              <a:t>declared enforceable </a:t>
            </a:r>
            <a:r>
              <a:rPr lang="en-AU"/>
              <a:t>(or registered for enforcement), </a:t>
            </a:r>
            <a:endParaRPr/>
          </a:p>
          <a:p>
            <a:pPr indent="0" lvl="0" marL="0" rtl="0" algn="l">
              <a:lnSpc>
                <a:spcPct val="90000"/>
              </a:lnSpc>
              <a:spcBef>
                <a:spcPts val="1000"/>
              </a:spcBef>
              <a:spcAft>
                <a:spcPts val="0"/>
              </a:spcAft>
              <a:buClr>
                <a:schemeClr val="dk1"/>
              </a:buClr>
              <a:buSzPts val="2800"/>
              <a:buNone/>
            </a:pPr>
            <a:r>
              <a:rPr b="1" lang="en-AU"/>
              <a:t>State must employ a simple and rapid procedure for such a declaration of enforceability / registration. </a:t>
            </a:r>
            <a:endParaRPr/>
          </a:p>
          <a:p>
            <a:pPr indent="0" lvl="0" marL="0" rtl="0" algn="l">
              <a:lnSpc>
                <a:spcPct val="90000"/>
              </a:lnSpc>
              <a:spcBef>
                <a:spcPts val="1000"/>
              </a:spcBef>
              <a:spcAft>
                <a:spcPts val="0"/>
              </a:spcAft>
              <a:buClr>
                <a:schemeClr val="dk1"/>
              </a:buClr>
              <a:buSzPts val="2800"/>
              <a:buNone/>
            </a:pPr>
            <a:r>
              <a:rPr lang="en-AU"/>
              <a:t>Can only be refused using the same grounds for non-recognition.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34" name="Google Shape;1334;p6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Enforcement </a:t>
            </a:r>
            <a:br>
              <a:rPr lang="en-AU"/>
            </a:br>
            <a:r>
              <a:rPr lang="en-AU"/>
              <a:t>Arts 26 and 28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idx="1" type="body"/>
          </p:nvPr>
        </p:nvSpPr>
        <p:spPr>
          <a:xfrm>
            <a:off x="774700" y="1875808"/>
            <a:ext cx="10515600" cy="477031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200"/>
              <a:buChar char="•"/>
            </a:pPr>
            <a:r>
              <a:rPr lang="en-AU" sz="2200"/>
              <a:t>Not defined.</a:t>
            </a:r>
            <a:endParaRPr/>
          </a:p>
          <a:p>
            <a:pPr indent="-228600" lvl="0" marL="228600" rtl="0" algn="l">
              <a:lnSpc>
                <a:spcPct val="90000"/>
              </a:lnSpc>
              <a:spcBef>
                <a:spcPts val="1800"/>
              </a:spcBef>
              <a:spcAft>
                <a:spcPts val="0"/>
              </a:spcAft>
              <a:buClr>
                <a:schemeClr val="dk1"/>
              </a:buClr>
              <a:buSzPts val="2200"/>
              <a:buChar char="•"/>
            </a:pPr>
            <a:r>
              <a:rPr lang="en-AU" sz="2200"/>
              <a:t>In </a:t>
            </a:r>
            <a:r>
              <a:rPr i="1" lang="en-AU" sz="2200"/>
              <a:t>A v A and Another (Children: Habitual Residence) (Reunite International Child Abduction Centre and Others Intervening) [2013] UKSC 60</a:t>
            </a:r>
            <a:r>
              <a:rPr lang="en-AU" sz="2200"/>
              <a:t>, the Supreme Court aligned the identification of habitual residence under the 1980 Convention with European authorities under Brussels II bis11 and adopted by the European Court of Justice (“CJEU”) in the case of </a:t>
            </a:r>
            <a:r>
              <a:rPr i="1" lang="en-AU" sz="2200"/>
              <a:t>In Proceedings brought by A </a:t>
            </a:r>
            <a:r>
              <a:rPr lang="en-AU" sz="2200"/>
              <a:t>((2009) Case C-523/07) and affirmed by it in </a:t>
            </a:r>
            <a:r>
              <a:rPr i="1" lang="en-AU" sz="2200"/>
              <a:t>Mercredi v Chaffe </a:t>
            </a:r>
            <a:r>
              <a:rPr lang="en-AU" sz="2200"/>
              <a:t>((2010) Case C-497/10 PPU). </a:t>
            </a:r>
            <a:r>
              <a:rPr b="1" lang="en-AU" sz="2200"/>
              <a:t>That is: </a:t>
            </a:r>
            <a:endParaRPr/>
          </a:p>
          <a:p>
            <a:pPr indent="0" lvl="0" marL="896938" rtl="0" algn="l">
              <a:lnSpc>
                <a:spcPct val="90000"/>
              </a:lnSpc>
              <a:spcBef>
                <a:spcPts val="1800"/>
              </a:spcBef>
              <a:spcAft>
                <a:spcPts val="0"/>
              </a:spcAft>
              <a:buClr>
                <a:schemeClr val="dk1"/>
              </a:buClr>
              <a:buSzPts val="2900"/>
              <a:buNone/>
            </a:pPr>
            <a:r>
              <a:rPr i="1" lang="en-AU" sz="2900"/>
              <a:t>that habitual residence is the place which reflects some degree of integration by the child in a social and family environment. Shared parental intention to reside in that place is relevant but not a necessary prerequisite to the establishment of habitual residence. </a:t>
            </a:r>
            <a:endParaRPr sz="2900"/>
          </a:p>
          <a:p>
            <a:pPr indent="-50800" lvl="0" marL="228600" rtl="0" algn="l">
              <a:lnSpc>
                <a:spcPct val="90000"/>
              </a:lnSpc>
              <a:spcBef>
                <a:spcPts val="1800"/>
              </a:spcBef>
              <a:spcAft>
                <a:spcPts val="0"/>
              </a:spcAft>
              <a:buClr>
                <a:schemeClr val="dk1"/>
              </a:buClr>
              <a:buSzPts val="2800"/>
              <a:buNone/>
            </a:pPr>
            <a:r>
              <a:t/>
            </a:r>
            <a:endParaRPr/>
          </a:p>
        </p:txBody>
      </p:sp>
      <p:sp>
        <p:nvSpPr>
          <p:cNvPr id="169" name="Google Shape;169;p7"/>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Habitual residence as a pre-requisite or jurisdictional fact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70"/>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Article 27 </a:t>
            </a:r>
            <a:endParaRPr/>
          </a:p>
          <a:p>
            <a:pPr indent="0" lvl="0" marL="0" rtl="0" algn="l">
              <a:lnSpc>
                <a:spcPct val="90000"/>
              </a:lnSpc>
              <a:spcBef>
                <a:spcPts val="1000"/>
              </a:spcBef>
              <a:spcAft>
                <a:spcPts val="0"/>
              </a:spcAft>
              <a:buClr>
                <a:schemeClr val="dk1"/>
              </a:buClr>
              <a:buSzPts val="2800"/>
              <a:buNone/>
            </a:pPr>
            <a:r>
              <a:rPr lang="en-AU"/>
              <a:t>No review of merits (other than what is necessary to apply the rules on recognition &amp; enforcement).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AU"/>
              <a:t>Article 28</a:t>
            </a:r>
            <a:endParaRPr/>
          </a:p>
          <a:p>
            <a:pPr indent="0" lvl="0" marL="0" rtl="0" algn="l">
              <a:lnSpc>
                <a:spcPct val="90000"/>
              </a:lnSpc>
              <a:spcBef>
                <a:spcPts val="1000"/>
              </a:spcBef>
              <a:spcAft>
                <a:spcPts val="0"/>
              </a:spcAft>
              <a:buClr>
                <a:schemeClr val="dk1"/>
              </a:buClr>
              <a:buSzPts val="2800"/>
              <a:buNone/>
            </a:pPr>
            <a:r>
              <a:rPr lang="en-AU"/>
              <a:t>Measures will be enforced as if made by the authorities in that State and to the extent provided by that State’s laws.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40" name="Google Shape;1340;p70"/>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Enforcement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71"/>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Article 30 </a:t>
            </a:r>
            <a:endParaRPr/>
          </a:p>
          <a:p>
            <a:pPr indent="-514350" lvl="0" marL="514350" rtl="0" algn="l">
              <a:lnSpc>
                <a:spcPct val="90000"/>
              </a:lnSpc>
              <a:spcBef>
                <a:spcPts val="1000"/>
              </a:spcBef>
              <a:spcAft>
                <a:spcPts val="0"/>
              </a:spcAft>
              <a:buClr>
                <a:schemeClr val="dk1"/>
              </a:buClr>
              <a:buSzPts val="2800"/>
              <a:buFont typeface="Calibri"/>
              <a:buAutoNum type="arabicParenR"/>
            </a:pPr>
            <a:r>
              <a:rPr lang="en-AU"/>
              <a:t>Central Authorities shall co-operate with each other and promote co-operation amongst the competent authorities in their State to achieve the purposes of the Convention. </a:t>
            </a:r>
            <a:endParaRPr/>
          </a:p>
          <a:p>
            <a:pPr indent="-514350" lvl="0" marL="514350" rtl="0" algn="l">
              <a:lnSpc>
                <a:spcPct val="90000"/>
              </a:lnSpc>
              <a:spcBef>
                <a:spcPts val="1000"/>
              </a:spcBef>
              <a:spcAft>
                <a:spcPts val="0"/>
              </a:spcAft>
              <a:buClr>
                <a:schemeClr val="dk1"/>
              </a:buClr>
              <a:buSzPts val="2800"/>
              <a:buFont typeface="Calibri"/>
              <a:buAutoNum type="arabicParenR"/>
            </a:pPr>
            <a:r>
              <a:rPr lang="en-AU"/>
              <a:t>They shall, in connection with the application of the Convention, take appropriate steps to provide information as to the laws of, and services available in, their States relating to the protection of children.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46" name="Google Shape;1346;p71"/>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Central Authorities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72"/>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AU"/>
              <a:t>Article 31</a:t>
            </a:r>
            <a:endParaRPr/>
          </a:p>
          <a:p>
            <a:pPr indent="0" lvl="0" marL="0" rtl="0" algn="l">
              <a:lnSpc>
                <a:spcPct val="90000"/>
              </a:lnSpc>
              <a:spcBef>
                <a:spcPts val="1000"/>
              </a:spcBef>
              <a:spcAft>
                <a:spcPts val="0"/>
              </a:spcAft>
              <a:buClr>
                <a:schemeClr val="dk1"/>
              </a:buClr>
              <a:buSzPct val="100000"/>
              <a:buNone/>
            </a:pPr>
            <a:r>
              <a:rPr lang="en-AU"/>
              <a:t>Central Authorities (directly or through public authorities or other bodies) shall:</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AU"/>
              <a:t>Facilitate communication and offer assistance regarding (i) transfer of jurisdiction and (ii) co-operation provisions in the Convention.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AU"/>
              <a:t>Facilitate agreed solutions via mediation, conciliation etc.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AU"/>
              <a:t>Assist in locating child on a request by a competent authority of another Contracting State where child is in need of protection.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352" name="Google Shape;1352;p72"/>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Specific Duties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73"/>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AU"/>
              <a:t>Article 36:</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u="sng"/>
              <a:t>Contracting State in which measure have been taken or are under consideration shall inform the State (including a non-Contracting State) where:</a:t>
            </a:r>
            <a:endParaRPr/>
          </a:p>
          <a:p>
            <a:pPr indent="-228600" lvl="0" marL="228600" rtl="0" algn="l">
              <a:lnSpc>
                <a:spcPct val="90000"/>
              </a:lnSpc>
              <a:spcBef>
                <a:spcPts val="1000"/>
              </a:spcBef>
              <a:spcAft>
                <a:spcPts val="0"/>
              </a:spcAft>
              <a:buClr>
                <a:schemeClr val="dk1"/>
              </a:buClr>
              <a:buSzPct val="100000"/>
              <a:buChar char="•"/>
            </a:pPr>
            <a:r>
              <a:rPr lang="en-AU"/>
              <a:t>Child is exposed to a serious danger; and </a:t>
            </a:r>
            <a:endParaRPr/>
          </a:p>
          <a:p>
            <a:pPr indent="-228600" lvl="0" marL="228600" rtl="0" algn="l">
              <a:lnSpc>
                <a:spcPct val="90000"/>
              </a:lnSpc>
              <a:spcBef>
                <a:spcPts val="1000"/>
              </a:spcBef>
              <a:spcAft>
                <a:spcPts val="0"/>
              </a:spcAft>
              <a:buClr>
                <a:schemeClr val="dk1"/>
              </a:buClr>
              <a:buSzPct val="100000"/>
              <a:buChar char="•"/>
            </a:pPr>
            <a:r>
              <a:rPr lang="en-AU"/>
              <a:t>Child has changed residence or is present in the latter State</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AU"/>
              <a:t>About the danger involved and the measures taken or under consideration </a:t>
            </a:r>
            <a:r>
              <a:rPr lang="en-AU" u="sng"/>
              <a:t>unless Article 37 applies </a:t>
            </a:r>
            <a:r>
              <a:rPr lang="en-AU"/>
              <a:t>(e.g. child would be put in danger).</a:t>
            </a:r>
            <a:endParaRPr/>
          </a:p>
          <a:p>
            <a:pPr indent="0" lvl="0" marL="0" rtl="0" algn="l">
              <a:lnSpc>
                <a:spcPct val="90000"/>
              </a:lnSpc>
              <a:spcBef>
                <a:spcPts val="1000"/>
              </a:spcBef>
              <a:spcAft>
                <a:spcPts val="0"/>
              </a:spcAft>
              <a:buClr>
                <a:schemeClr val="dk1"/>
              </a:buClr>
              <a:buSzPct val="100000"/>
              <a:buNone/>
            </a:pPr>
            <a:r>
              <a:rPr lang="en-AU"/>
              <a:t>Examples of serious danger: Child exposed to drugs, child requires constant medical treatment.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358" name="Google Shape;1358;p73"/>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Obligatory co-operation and communication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74"/>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AU"/>
              <a:t>Convention provides for other instances where co-operation is envisaged (but is not made mandatory): </a:t>
            </a:r>
            <a:endParaRPr/>
          </a:p>
          <a:p>
            <a:pPr indent="0" lvl="0" marL="0" rtl="0" algn="l">
              <a:lnSpc>
                <a:spcPct val="90000"/>
              </a:lnSpc>
              <a:spcBef>
                <a:spcPts val="1000"/>
              </a:spcBef>
              <a:spcAft>
                <a:spcPts val="0"/>
              </a:spcAft>
              <a:buClr>
                <a:schemeClr val="dk1"/>
              </a:buClr>
              <a:buSzPct val="100000"/>
              <a:buNone/>
            </a:pPr>
            <a:r>
              <a:rPr lang="en-AU"/>
              <a:t>Article 32 (Requesting a report on the child’s situation and that measures of protection are taken)</a:t>
            </a:r>
            <a:endParaRPr/>
          </a:p>
          <a:p>
            <a:pPr indent="0" lvl="0" marL="0" rtl="0" algn="l">
              <a:lnSpc>
                <a:spcPct val="90000"/>
              </a:lnSpc>
              <a:spcBef>
                <a:spcPts val="1000"/>
              </a:spcBef>
              <a:spcAft>
                <a:spcPts val="0"/>
              </a:spcAft>
              <a:buClr>
                <a:schemeClr val="dk1"/>
              </a:buClr>
              <a:buSzPct val="100000"/>
              <a:buNone/>
            </a:pPr>
            <a:r>
              <a:rPr lang="en-AU"/>
              <a:t>Article 34 (Requestion information when contemplating taking a measure of protection)</a:t>
            </a:r>
            <a:endParaRPr/>
          </a:p>
          <a:p>
            <a:pPr indent="0" lvl="0" marL="0" rtl="0" algn="l">
              <a:lnSpc>
                <a:spcPct val="90000"/>
              </a:lnSpc>
              <a:spcBef>
                <a:spcPts val="1000"/>
              </a:spcBef>
              <a:spcAft>
                <a:spcPts val="0"/>
              </a:spcAft>
              <a:buClr>
                <a:schemeClr val="dk1"/>
              </a:buClr>
              <a:buSzPct val="100000"/>
              <a:buNone/>
            </a:pPr>
            <a:r>
              <a:rPr lang="en-AU"/>
              <a:t>Article 35(1) (requesting assistance in implementing measure abroad)</a:t>
            </a:r>
            <a:endParaRPr/>
          </a:p>
          <a:p>
            <a:pPr indent="0" lvl="0" marL="0" rtl="0" algn="l">
              <a:lnSpc>
                <a:spcPct val="90000"/>
              </a:lnSpc>
              <a:spcBef>
                <a:spcPts val="1000"/>
              </a:spcBef>
              <a:spcAft>
                <a:spcPts val="0"/>
              </a:spcAft>
              <a:buClr>
                <a:schemeClr val="dk1"/>
              </a:buClr>
              <a:buSzPct val="100000"/>
              <a:buNone/>
            </a:pPr>
            <a:r>
              <a:rPr lang="en-AU"/>
              <a:t>Article 35 (requesting information, evidence or a finding in access cases)</a:t>
            </a:r>
            <a:endParaRPr/>
          </a:p>
          <a:p>
            <a:pPr indent="0" lvl="0" marL="0" rtl="0" algn="l">
              <a:lnSpc>
                <a:spcPct val="90000"/>
              </a:lnSpc>
              <a:spcBef>
                <a:spcPts val="1000"/>
              </a:spcBef>
              <a:spcAft>
                <a:spcPts val="0"/>
              </a:spcAft>
              <a:buClr>
                <a:schemeClr val="dk1"/>
              </a:buClr>
              <a:buSzPct val="100000"/>
              <a:buNone/>
            </a:pPr>
            <a:r>
              <a:rPr lang="en-AU"/>
              <a:t>Article 40 (Requesting certificate specifying details of parental responsibility powers)</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364" name="Google Shape;1364;p74"/>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Other Provisions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The </a:t>
            </a:r>
            <a:r>
              <a:rPr b="1" lang="en-AU"/>
              <a:t>1996 Convention </a:t>
            </a:r>
            <a:r>
              <a:rPr lang="en-AU"/>
              <a:t>applies to children from birth until they reach the age of </a:t>
            </a:r>
            <a:r>
              <a:rPr b="1" lang="en-AU"/>
              <a:t>18 years </a:t>
            </a:r>
            <a:r>
              <a:rPr lang="en-AU"/>
              <a:t>(Article 2). </a:t>
            </a:r>
            <a:endParaRPr/>
          </a:p>
          <a:p>
            <a:pPr indent="-228600" lvl="0" marL="228600" rtl="0" algn="l">
              <a:lnSpc>
                <a:spcPct val="90000"/>
              </a:lnSpc>
              <a:spcBef>
                <a:spcPts val="1000"/>
              </a:spcBef>
              <a:spcAft>
                <a:spcPts val="0"/>
              </a:spcAft>
              <a:buClr>
                <a:schemeClr val="dk1"/>
              </a:buClr>
              <a:buSzPts val="2800"/>
              <a:buChar char="•"/>
            </a:pPr>
            <a:r>
              <a:rPr lang="en-AU"/>
              <a:t>The </a:t>
            </a:r>
            <a:r>
              <a:rPr b="1" lang="en-AU"/>
              <a:t>1980 Convention </a:t>
            </a:r>
            <a:r>
              <a:rPr lang="en-AU"/>
              <a:t>applies to any child who was habitually resident in a Contracting State immediately before any breach of custody or access rights. It ceases to apply when the child attains </a:t>
            </a:r>
            <a:r>
              <a:rPr b="1" lang="en-AU"/>
              <a:t>16 years</a:t>
            </a:r>
            <a:r>
              <a:rPr lang="en-AU"/>
              <a:t>.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6" name="Google Shape;176;p8"/>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Who is “the child” under the 1980 and 1996 Convention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idx="1" type="body"/>
          </p:nvPr>
        </p:nvSpPr>
        <p:spPr>
          <a:xfrm>
            <a:off x="774700" y="1920416"/>
            <a:ext cx="10515600" cy="39469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AU"/>
              <a:t>According to the Preamble, the 1980 Convention was concluded:</a:t>
            </a:r>
            <a:endParaRPr/>
          </a:p>
          <a:p>
            <a:pPr indent="0" lvl="0" marL="0" rtl="0" algn="l">
              <a:lnSpc>
                <a:spcPct val="90000"/>
              </a:lnSpc>
              <a:spcBef>
                <a:spcPts val="1000"/>
              </a:spcBef>
              <a:spcAft>
                <a:spcPts val="0"/>
              </a:spcAft>
              <a:buClr>
                <a:schemeClr val="dk1"/>
              </a:buClr>
              <a:buSzPts val="2800"/>
              <a:buNone/>
            </a:pPr>
            <a:r>
              <a:rPr lang="en-AU"/>
              <a:t>	</a:t>
            </a:r>
            <a:r>
              <a:rPr b="1" lang="en-AU"/>
              <a:t>“</a:t>
            </a:r>
            <a:r>
              <a:rPr b="1" i="1" lang="en-AU"/>
              <a:t>to protect children internationally from the harmful effects of their wrongful removal or retention and to establish procedures to ensure their prompt return to the State of their habitual residence, as well as to secure protection for rights of access”. </a:t>
            </a:r>
            <a:endParaRPr/>
          </a:p>
          <a:p>
            <a:pPr indent="0" lvl="0" marL="0" rtl="0" algn="l">
              <a:lnSpc>
                <a:spcPct val="90000"/>
              </a:lnSpc>
              <a:spcBef>
                <a:spcPts val="1000"/>
              </a:spcBef>
              <a:spcAft>
                <a:spcPts val="0"/>
              </a:spcAft>
              <a:buClr>
                <a:schemeClr val="dk1"/>
              </a:buClr>
              <a:buSzPts val="1200"/>
              <a:buNone/>
            </a:pPr>
            <a:r>
              <a:t/>
            </a:r>
            <a:endParaRPr i="1" sz="1200"/>
          </a:p>
          <a:p>
            <a:pPr indent="0" lvl="0" marL="0" rtl="0" algn="l">
              <a:lnSpc>
                <a:spcPct val="90000"/>
              </a:lnSpc>
              <a:spcBef>
                <a:spcPts val="1000"/>
              </a:spcBef>
              <a:spcAft>
                <a:spcPts val="0"/>
              </a:spcAft>
              <a:buClr>
                <a:schemeClr val="dk1"/>
              </a:buClr>
              <a:buSzPts val="2800"/>
              <a:buNone/>
            </a:pPr>
            <a:r>
              <a:rPr lang="en-AU"/>
              <a:t>This presentation will focus on the international parental child abduction provisions of the 1980 Convention rather than on the access provisions. </a:t>
            </a:r>
            <a:endParaRPr/>
          </a:p>
        </p:txBody>
      </p:sp>
      <p:sp>
        <p:nvSpPr>
          <p:cNvPr id="183" name="Google Shape;183;p9"/>
          <p:cNvSpPr txBox="1"/>
          <p:nvPr>
            <p:ph type="title"/>
          </p:nvPr>
        </p:nvSpPr>
        <p:spPr>
          <a:xfrm>
            <a:off x="774700" y="11105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AU"/>
              <a:t>Aim of the 1980 Convention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2022-07-05T23:30:19Z</dcterms:created>
  <dc:creator>Julia Bojanovic</dc:creator>
</cp:coreProperties>
</file>